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256" r:id="rId2"/>
    <p:sldId id="271" r:id="rId3"/>
    <p:sldId id="273" r:id="rId4"/>
    <p:sldId id="274" r:id="rId5"/>
    <p:sldId id="267" r:id="rId6"/>
    <p:sldId id="276" r:id="rId7"/>
    <p:sldId id="277" r:id="rId8"/>
    <p:sldId id="278" r:id="rId9"/>
    <p:sldId id="280" r:id="rId10"/>
    <p:sldId id="281" r:id="rId11"/>
    <p:sldId id="282" r:id="rId12"/>
    <p:sldId id="261" r:id="rId13"/>
    <p:sldId id="288" r:id="rId14"/>
    <p:sldId id="289" r:id="rId15"/>
    <p:sldId id="290" r:id="rId16"/>
    <p:sldId id="275" r:id="rId17"/>
    <p:sldId id="292" r:id="rId18"/>
    <p:sldId id="293" r:id="rId19"/>
    <p:sldId id="299" r:id="rId20"/>
    <p:sldId id="351" r:id="rId21"/>
    <p:sldId id="350" r:id="rId22"/>
    <p:sldId id="352" r:id="rId23"/>
    <p:sldId id="302" r:id="rId24"/>
    <p:sldId id="303" r:id="rId25"/>
    <p:sldId id="316" r:id="rId26"/>
    <p:sldId id="307" r:id="rId27"/>
    <p:sldId id="295" r:id="rId28"/>
    <p:sldId id="297" r:id="rId29"/>
    <p:sldId id="322" r:id="rId30"/>
    <p:sldId id="312" r:id="rId31"/>
    <p:sldId id="311" r:id="rId32"/>
    <p:sldId id="313" r:id="rId33"/>
    <p:sldId id="314" r:id="rId34"/>
    <p:sldId id="315" r:id="rId35"/>
    <p:sldId id="291" r:id="rId36"/>
    <p:sldId id="317" r:id="rId37"/>
    <p:sldId id="320" r:id="rId38"/>
    <p:sldId id="321" r:id="rId39"/>
    <p:sldId id="296" r:id="rId40"/>
    <p:sldId id="323" r:id="rId41"/>
    <p:sldId id="329" r:id="rId42"/>
    <p:sldId id="324" r:id="rId43"/>
    <p:sldId id="327" r:id="rId44"/>
    <p:sldId id="328" r:id="rId45"/>
    <p:sldId id="262" r:id="rId46"/>
    <p:sldId id="266" r:id="rId47"/>
    <p:sldId id="333" r:id="rId48"/>
    <p:sldId id="334" r:id="rId49"/>
    <p:sldId id="326" r:id="rId50"/>
    <p:sldId id="287" r:id="rId51"/>
    <p:sldId id="335" r:id="rId52"/>
    <p:sldId id="337" r:id="rId53"/>
    <p:sldId id="338" r:id="rId54"/>
    <p:sldId id="339" r:id="rId55"/>
    <p:sldId id="340" r:id="rId56"/>
    <p:sldId id="309" r:id="rId57"/>
    <p:sldId id="341" r:id="rId58"/>
    <p:sldId id="343" r:id="rId59"/>
    <p:sldId id="344" r:id="rId60"/>
    <p:sldId id="264" r:id="rId61"/>
    <p:sldId id="347" r:id="rId62"/>
    <p:sldId id="310" r:id="rId63"/>
    <p:sldId id="348" r:id="rId64"/>
    <p:sldId id="349" r:id="rId65"/>
    <p:sldId id="331" r:id="rId66"/>
    <p:sldId id="270" r:id="rId67"/>
  </p:sldIdLst>
  <p:sldSz cx="18288000" cy="10287000"/>
  <p:notesSz cx="6858000" cy="9144000"/>
  <p:embeddedFontLst>
    <p:embeddedFont>
      <p:font typeface="IBM Plex Sans" charset="0"/>
      <p:regular r:id="rId69"/>
      <p:bold r:id="rId70"/>
      <p:italic r:id="rId71"/>
      <p:boldItalic r:id="rId72"/>
    </p:embeddedFont>
    <p:embeddedFont>
      <p:font typeface="Calibri" pitchFamily="34" charset="0"/>
      <p:regular r:id="rId73"/>
      <p:bold r:id="rId74"/>
      <p:italic r:id="rId75"/>
      <p:boldItalic r:id="rId76"/>
    </p:embeddedFont>
    <p:embeddedFont>
      <p:font typeface="Assistant Regular" charset="-79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515" autoAdjust="0"/>
  </p:normalViewPr>
  <p:slideViewPr>
    <p:cSldViewPr>
      <p:cViewPr>
        <p:scale>
          <a:sx n="54" d="100"/>
          <a:sy n="54" d="100"/>
        </p:scale>
        <p:origin x="-78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FA66D-F87B-48FE-A1B5-F3A50F158BEE}" type="datetimeFigureOut">
              <a:rPr lang="ru-RU" smtClean="0"/>
              <a:t>27.05.2020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D63CD-A1E0-4076-9CA1-5BE2AF1BA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98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Вопросы по теме – значит по теме сегодняшнего рассматриваемого материала.</a:t>
            </a:r>
          </a:p>
          <a:p>
            <a:r>
              <a:rPr lang="ru-RU" dirty="0" smtClean="0"/>
              <a:t>Если в целом про тестирование и тестировщика или про мой опыт тестировщика, то с такими вопросами на другой вебинар, который называется «20 вопросов Декану тестирования»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D63CD-A1E0-4076-9CA1-5BE2AF1BABB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243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Вопросы по теме – значит по теме сегодняшнего рассматриваемого материала.</a:t>
            </a:r>
          </a:p>
          <a:p>
            <a:r>
              <a:rPr lang="ru-RU" dirty="0" smtClean="0"/>
              <a:t>Если в целом про тестирование и тестировщика или про мой опыт тестировщика, то с такими вопросами на другой вебинар, который называется «20 вопросов Декану тестирования»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D63CD-A1E0-4076-9CA1-5BE2AF1BABB3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72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20301"/>
            <a:ext cx="10724012" cy="4409585"/>
            <a:chOff x="0" y="19051"/>
            <a:chExt cx="14298683" cy="5879446"/>
          </a:xfrm>
        </p:grpSpPr>
        <p:sp>
          <p:nvSpPr>
            <p:cNvPr id="3" name="TextBox 3"/>
            <p:cNvSpPr txBox="1"/>
            <p:nvPr/>
          </p:nvSpPr>
          <p:spPr>
            <a:xfrm>
              <a:off x="0" y="4752884"/>
              <a:ext cx="949919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ru-RU" sz="4800" dirty="0">
                  <a:solidFill>
                    <a:srgbClr val="731F7D"/>
                  </a:solidFill>
                  <a:latin typeface="Halant Medium Italics"/>
                </a:rPr>
                <a:t>Спикер: Раиль </a:t>
              </a:r>
              <a:r>
                <a:rPr lang="ru-RU" sz="4800" dirty="0" smtClean="0">
                  <a:solidFill>
                    <a:srgbClr val="731F7D"/>
                  </a:solidFill>
                  <a:latin typeface="Halant Medium Italics"/>
                </a:rPr>
                <a:t>Закиров</a:t>
              </a:r>
              <a:r>
                <a:rPr lang="en-US" sz="4800" dirty="0" smtClean="0">
                  <a:solidFill>
                    <a:srgbClr val="731F7D"/>
                  </a:solidFill>
                  <a:latin typeface="Halant Medium Italics"/>
                </a:rPr>
                <a:t> </a:t>
              </a:r>
              <a:endParaRPr lang="ru-RU" sz="4800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1"/>
              <a:ext cx="14298683" cy="4214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ru-RU" sz="10410" dirty="0">
                  <a:solidFill>
                    <a:srgbClr val="000000"/>
                  </a:solidFill>
                  <a:latin typeface="HK Grotesk Bold"/>
                </a:rPr>
                <a:t>Интенсив по тестированию</a:t>
              </a:r>
              <a:endParaRPr lang="en-US" sz="10410" dirty="0">
                <a:solidFill>
                  <a:srgbClr val="000000"/>
                </a:solidFill>
                <a:latin typeface="HK Grotesk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pic>
        <p:nvPicPr>
          <p:cNvPr id="10" name="Google Shape;110;p24"/>
          <p:cNvPicPr preferRelativeResize="0"/>
          <p:nvPr/>
        </p:nvPicPr>
        <p:blipFill rotWithShape="1">
          <a:blip r:embed="rId5">
            <a:alphaModFix/>
          </a:blip>
          <a:srcRect r="46126"/>
          <a:stretch/>
        </p:blipFill>
        <p:spPr>
          <a:xfrm>
            <a:off x="12573000" y="834137"/>
            <a:ext cx="4419600" cy="118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038225"/>
            <a:ext cx="8115300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Еще </a:t>
            </a:r>
            <a:r>
              <a:rPr lang="ru-RU" sz="7072" dirty="0" smtClean="0">
                <a:solidFill>
                  <a:srgbClr val="000000"/>
                </a:solidFill>
                <a:latin typeface="HK Grotesk Bold"/>
              </a:rPr>
              <a:t>определений</a:t>
            </a:r>
            <a:endParaRPr lang="ru-RU" sz="7072" dirty="0">
              <a:solidFill>
                <a:srgbClr val="000000"/>
              </a:solidFill>
              <a:latin typeface="HK Grotesk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2857500"/>
            <a:ext cx="7848600" cy="654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800" b="1" spc="-24" dirty="0">
                <a:solidFill>
                  <a:srgbClr val="000000"/>
                </a:solidFill>
                <a:latin typeface="Assistant Regular"/>
              </a:rPr>
              <a:t>Качество - 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степень, с которой какой-то компонент, система или процесс отвечает определённым требованиям и/или требованиям и ожиданиям пользователя/заказчика.  </a:t>
            </a:r>
            <a:br>
              <a:rPr lang="ru-RU" sz="2800" spc="-24" dirty="0">
                <a:solidFill>
                  <a:srgbClr val="000000"/>
                </a:solidFill>
                <a:latin typeface="Assistant Regular"/>
              </a:rPr>
            </a:b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/>
            </a:r>
            <a:br>
              <a:rPr lang="ru-RU" sz="2800" spc="-24" dirty="0">
                <a:solidFill>
                  <a:srgbClr val="000000"/>
                </a:solidFill>
                <a:latin typeface="Assistant Regular"/>
              </a:rPr>
            </a:br>
            <a:r>
              <a:rPr lang="ru-RU" sz="2800" b="1" spc="-24" dirty="0">
                <a:solidFill>
                  <a:srgbClr val="000000"/>
                </a:solidFill>
                <a:latin typeface="Assistant Regular"/>
              </a:rPr>
              <a:t>Дефект - 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это несовершенство или недостаток в работе продукта, когда он не отвечает требованиям или спецификации. </a:t>
            </a:r>
            <a:br>
              <a:rPr lang="ru-RU" sz="2800" spc="-24" dirty="0">
                <a:solidFill>
                  <a:srgbClr val="000000"/>
                </a:solidFill>
                <a:latin typeface="Assistant Regular"/>
              </a:rPr>
            </a:b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/>
            </a:r>
            <a:br>
              <a:rPr lang="ru-RU" sz="2800" spc="-24" dirty="0">
                <a:solidFill>
                  <a:srgbClr val="000000"/>
                </a:solidFill>
                <a:latin typeface="Assistant Regular"/>
              </a:rPr>
            </a:br>
            <a:r>
              <a:rPr lang="ru-RU" sz="2800" b="1" spc="-24" dirty="0">
                <a:solidFill>
                  <a:srgbClr val="000000"/>
                </a:solidFill>
                <a:latin typeface="Assistant Regular"/>
              </a:rPr>
              <a:t>Ожидаемый результат 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- поведение системы, которое мы можем взять из требований. Или исходя здравого смысла или логики. </a:t>
            </a:r>
            <a:br>
              <a:rPr lang="ru-RU" sz="2800" spc="-24" dirty="0">
                <a:solidFill>
                  <a:srgbClr val="000000"/>
                </a:solidFill>
                <a:latin typeface="Assistant Regular"/>
              </a:rPr>
            </a:b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/>
            </a:r>
            <a:br>
              <a:rPr lang="ru-RU" sz="2800" spc="-24" dirty="0">
                <a:solidFill>
                  <a:srgbClr val="000000"/>
                </a:solidFill>
                <a:latin typeface="Assistant Regular"/>
              </a:rPr>
            </a:br>
            <a:r>
              <a:rPr lang="ru-RU" sz="2800" b="1" spc="-24" dirty="0">
                <a:solidFill>
                  <a:srgbClr val="000000"/>
                </a:solidFill>
                <a:latin typeface="Assistant Regular"/>
              </a:rPr>
              <a:t>Фактический результат - 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поведение системы, наблюдаемое в процессе тестирования.</a:t>
            </a:r>
            <a:endParaRPr lang="en-US" sz="2800" spc="-24" dirty="0">
              <a:solidFill>
                <a:srgbClr val="000000"/>
              </a:solidFill>
              <a:latin typeface="Assistan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4624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Жизненный цикл разработки ПО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0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86000" y="3034928"/>
            <a:ext cx="13868400" cy="6756772"/>
          </a:xfrm>
          <a:prstGeom prst="rect">
            <a:avLst/>
          </a:prstGeom>
          <a:ln/>
        </p:spPr>
      </p:pic>
      <p:sp>
        <p:nvSpPr>
          <p:cNvPr id="2" name="TextBox 2"/>
          <p:cNvSpPr txBox="1"/>
          <p:nvPr/>
        </p:nvSpPr>
        <p:spPr>
          <a:xfrm>
            <a:off x="3657600" y="1964763"/>
            <a:ext cx="772696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Жизненный цикл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305800" y="3245480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Жизненный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цикл разработки </a:t>
            </a: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ПО -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—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этапы, которые проходит система или программный продукт в процессе ее создания и дальнейшего использования (от момента создания до конца разработки и внедрения) </a:t>
            </a:r>
            <a:endParaRPr lang="ru-RU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Жизненный цикл тестирования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9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96" y="571500"/>
            <a:ext cx="18305996" cy="85466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2134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Еще раз про </a:t>
            </a:r>
            <a:endParaRPr lang="ru-RU" sz="7072" dirty="0" smtClean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8345"/>
              </a:lnSpc>
            </a:pPr>
            <a:r>
              <a:rPr lang="ru-RU" sz="7072" dirty="0" smtClean="0">
                <a:solidFill>
                  <a:srgbClr val="FFFFFF"/>
                </a:solidFill>
                <a:latin typeface="HK Grotesk Bold"/>
              </a:rPr>
              <a:t>требования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21364" y="3867571"/>
            <a:ext cx="53076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731F7D"/>
                </a:solidFill>
                <a:latin typeface="HK Grotesk Bold"/>
              </a:rPr>
              <a:t>Требования</a:t>
            </a:r>
            <a:endParaRPr lang="en-US" sz="7072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28978" y="795418"/>
            <a:ext cx="6629400" cy="886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Позволяют понять, что и с соблюдением каких условий система должна делать.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Предоставляют возможность оценить масштаб работ.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Они - основа для формирования плана проекта (в том числе плана тестирования).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Помогают предотвращать или разрешать конфликтные ситуации.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Упрощают расстановку приоритетов в наборе задач.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Позволяют объективно оценить степень прогресса в разработке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2997193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772696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Почему и кто? 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733800" y="3988372"/>
            <a:ext cx="5715000" cy="5682924"/>
            <a:chOff x="0" y="-47625"/>
            <a:chExt cx="5049709" cy="75772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5049709" cy="1842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ru-RU" sz="4294" dirty="0" smtClean="0">
                  <a:solidFill>
                    <a:srgbClr val="731F7D"/>
                  </a:solidFill>
                  <a:latin typeface="Halant Medium Italics"/>
                </a:rPr>
                <a:t>Почему</a:t>
              </a:r>
              <a:r>
                <a:rPr lang="en-US" sz="4294" dirty="0" smtClean="0">
                  <a:solidFill>
                    <a:srgbClr val="731F7D"/>
                  </a:solidFill>
                  <a:latin typeface="Halant Medium Italics"/>
                </a:rPr>
                <a:t> </a:t>
              </a:r>
              <a:r>
                <a:rPr lang="ru-RU" sz="4294" dirty="0" smtClean="0">
                  <a:solidFill>
                    <a:srgbClr val="731F7D"/>
                  </a:solidFill>
                  <a:latin typeface="Halant Medium Italics"/>
                </a:rPr>
                <a:t>тестируем? </a:t>
              </a:r>
              <a:endParaRPr lang="ru-RU" sz="4294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1228"/>
              <a:ext cx="5049709" cy="5318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ru-RU" sz="2213" spc="-22" dirty="0">
                  <a:solidFill>
                    <a:srgbClr val="000000"/>
                  </a:solidFill>
                  <a:latin typeface="Assistant Regular"/>
                </a:rPr>
                <a:t>Уменьшить количество переделок и изменений;</a:t>
              </a:r>
            </a:p>
            <a:p>
              <a:pPr marL="342900" indent="-342900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ru-RU" sz="2213" spc="-22" dirty="0">
                  <a:solidFill>
                    <a:srgbClr val="000000"/>
                  </a:solidFill>
                  <a:latin typeface="Assistant Regular"/>
                </a:rPr>
                <a:t>Снизить риски;</a:t>
              </a:r>
            </a:p>
            <a:p>
              <a:pPr marL="342900" indent="-342900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ru-RU" sz="2213" spc="-22" dirty="0">
                  <a:solidFill>
                    <a:srgbClr val="000000"/>
                  </a:solidFill>
                  <a:latin typeface="Assistant Regular"/>
                </a:rPr>
                <a:t>Ознакомить команду с задачами и согласовать действия.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93073" y="4000489"/>
            <a:ext cx="5664218" cy="4308639"/>
            <a:chOff x="-15853" y="-31469"/>
            <a:chExt cx="5065562" cy="5744853"/>
          </a:xfrm>
        </p:grpSpPr>
        <p:sp>
          <p:nvSpPr>
            <p:cNvPr id="8" name="TextBox 8"/>
            <p:cNvSpPr txBox="1"/>
            <p:nvPr/>
          </p:nvSpPr>
          <p:spPr>
            <a:xfrm>
              <a:off x="-15853" y="-31469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582"/>
                </a:lnSpc>
                <a:spcBef>
                  <a:spcPct val="0"/>
                </a:spcBef>
              </a:pPr>
              <a:r>
                <a:rPr lang="ru-RU" sz="4294" dirty="0">
                  <a:solidFill>
                    <a:srgbClr val="731F7D"/>
                  </a:solidFill>
                  <a:latin typeface="Halant Medium Italics"/>
                </a:rPr>
                <a:t>Кто тестирует?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1229"/>
              <a:ext cx="5049709" cy="3502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ru-RU" sz="2213" spc="-22" dirty="0">
                  <a:solidFill>
                    <a:srgbClr val="000000"/>
                  </a:solidFill>
                  <a:latin typeface="Assistant Regular"/>
                </a:rPr>
                <a:t>Тестировщики, </a:t>
              </a:r>
            </a:p>
            <a:p>
              <a:pPr marL="342900" indent="-342900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ru-RU" sz="2213" spc="-22" dirty="0">
                  <a:solidFill>
                    <a:srgbClr val="000000"/>
                  </a:solidFill>
                  <a:latin typeface="Assistant Regular"/>
                </a:rPr>
                <a:t>Аналитики, </a:t>
              </a:r>
            </a:p>
            <a:p>
              <a:pPr marL="342900" indent="-342900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ru-RU" sz="2213" spc="-22" dirty="0">
                  <a:solidFill>
                    <a:srgbClr val="000000"/>
                  </a:solidFill>
                  <a:latin typeface="Assistant Regular"/>
                </a:rPr>
                <a:t>Разработчики, </a:t>
              </a:r>
            </a:p>
            <a:p>
              <a:pPr marL="342900" indent="-342900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ru-RU" sz="2213" spc="-22" dirty="0">
                  <a:solidFill>
                    <a:srgbClr val="000000"/>
                  </a:solidFill>
                  <a:latin typeface="Assistant Regular"/>
                </a:rPr>
                <a:t>Менеджеры.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2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43683"/>
            <a:ext cx="12804505" cy="686221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148233">
            <a:off x="12976018" y="3273608"/>
            <a:ext cx="6861060" cy="65608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111633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ru-RU" sz="8000" dirty="0">
                <a:solidFill>
                  <a:srgbClr val="4D1354"/>
                </a:solidFill>
                <a:latin typeface="HK Grotesk Bold"/>
              </a:rPr>
              <a:t>Стоимость дефекта</a:t>
            </a:r>
            <a:endParaRPr lang="en-US" sz="8000" dirty="0">
              <a:solidFill>
                <a:srgbClr val="4D1354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7376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148233">
            <a:off x="12976018" y="3273608"/>
            <a:ext cx="6861060" cy="65608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129921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ru-RU" sz="8000" dirty="0" smtClean="0">
                <a:solidFill>
                  <a:srgbClr val="4D1354"/>
                </a:solidFill>
                <a:latin typeface="HK Grotesk Bold"/>
              </a:rPr>
              <a:t>Тестирование требований - 1</a:t>
            </a:r>
            <a:endParaRPr lang="en-US" sz="8000" dirty="0">
              <a:solidFill>
                <a:srgbClr val="4D1354"/>
              </a:solidFill>
              <a:latin typeface="HK Grotesk Bold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28700" y="3449140"/>
            <a:ext cx="5676900" cy="1766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900"/>
              </a:spcBef>
            </a:pPr>
            <a:r>
              <a:rPr lang="en-US" sz="2400" dirty="0" err="1" smtClean="0">
                <a:solidFill>
                  <a:srgbClr val="2C2D30"/>
                </a:solidFill>
              </a:rPr>
              <a:t>Req</a:t>
            </a:r>
            <a:r>
              <a:rPr lang="ru-RU" sz="2400" dirty="0" smtClean="0">
                <a:solidFill>
                  <a:srgbClr val="2C2D30"/>
                </a:solidFill>
              </a:rPr>
              <a:t>_01 </a:t>
            </a:r>
            <a:r>
              <a:rPr lang="en-US" sz="2400" dirty="0">
                <a:solidFill>
                  <a:srgbClr val="2C2D30"/>
                </a:solidFill>
              </a:rPr>
              <a:t>-</a:t>
            </a:r>
            <a:r>
              <a:rPr lang="ru-RU" sz="2400" dirty="0">
                <a:solidFill>
                  <a:srgbClr val="2C2D30"/>
                </a:solidFill>
              </a:rPr>
              <a:t> В форме </a:t>
            </a:r>
            <a:r>
              <a:rPr lang="ru-RU" sz="2400" dirty="0" smtClean="0">
                <a:solidFill>
                  <a:srgbClr val="2C2D30"/>
                </a:solidFill>
              </a:rPr>
              <a:t>карточки</a:t>
            </a:r>
            <a:r>
              <a:rPr lang="en-US" sz="2400" dirty="0" smtClean="0">
                <a:solidFill>
                  <a:srgbClr val="2C2D30"/>
                </a:solidFill>
              </a:rPr>
              <a:t> </a:t>
            </a:r>
            <a:r>
              <a:rPr lang="ru-RU" sz="2400" dirty="0" smtClean="0">
                <a:solidFill>
                  <a:srgbClr val="2C2D30"/>
                </a:solidFill>
              </a:rPr>
              <a:t>«Создать организацию» </a:t>
            </a:r>
            <a:r>
              <a:rPr lang="ru-RU" sz="2400" dirty="0">
                <a:solidFill>
                  <a:srgbClr val="2C2D30"/>
                </a:solidFill>
              </a:rPr>
              <a:t>символом * (звездочка) красного цвета отмечены поля, </a:t>
            </a:r>
            <a:r>
              <a:rPr lang="ru-RU" sz="2400" dirty="0" smtClean="0">
                <a:solidFill>
                  <a:srgbClr val="2C2D30"/>
                </a:solidFill>
              </a:rPr>
              <a:t>обязательные </a:t>
            </a:r>
            <a:r>
              <a:rPr lang="ru-RU" sz="2400" dirty="0">
                <a:solidFill>
                  <a:srgbClr val="2C2D30"/>
                </a:solidFill>
              </a:rPr>
              <a:t>для заполнения</a:t>
            </a:r>
            <a:r>
              <a:rPr lang="ru-RU" sz="2400" dirty="0" smtClean="0">
                <a:solidFill>
                  <a:srgbClr val="2C2D30"/>
                </a:solidFill>
              </a:rPr>
              <a:t>.</a:t>
            </a:r>
            <a:endParaRPr lang="ru-RU" sz="2400" dirty="0">
              <a:solidFill>
                <a:srgbClr val="2C2D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10800" y="1028700"/>
            <a:ext cx="5575822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Обо мне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6629400" y="4548883"/>
            <a:ext cx="4652632" cy="3925577"/>
            <a:chOff x="0" y="-28575"/>
            <a:chExt cx="5091820" cy="5234102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5091820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5375"/>
                </a:lnSpc>
                <a:spcBef>
                  <a:spcPct val="0"/>
                </a:spcBef>
              </a:pPr>
              <a:r>
                <a:rPr lang="ru-RU" sz="4135" dirty="0">
                  <a:solidFill>
                    <a:srgbClr val="731F7D"/>
                  </a:solidFill>
                  <a:latin typeface="Halant Medium Italics"/>
                </a:rPr>
                <a:t>Кто я в прошлом?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27762"/>
              <a:ext cx="5091820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98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ru-RU" sz="2131" spc="-21" dirty="0">
                  <a:solidFill>
                    <a:srgbClr val="000000"/>
                  </a:solidFill>
                  <a:latin typeface="Assistant Regular"/>
                </a:rPr>
                <a:t>Инженер по добычи нефти и газа. Крупные компании России, Западная Сибирь.</a:t>
              </a:r>
            </a:p>
            <a:p>
              <a:pPr marL="342900" indent="-342900" algn="just">
                <a:lnSpc>
                  <a:spcPts val="298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ru-RU" sz="2131" spc="-21" dirty="0">
                  <a:solidFill>
                    <a:srgbClr val="000000"/>
                  </a:solidFill>
                  <a:latin typeface="Assistant Regular"/>
                </a:rPr>
                <a:t>Инженер по оптимизации добычи нефти и газа. Международный проект, Венесуэла.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58600" y="4548883"/>
            <a:ext cx="6400800" cy="3925577"/>
            <a:chOff x="0" y="-28575"/>
            <a:chExt cx="5091820" cy="47211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5091820" cy="853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5375"/>
                </a:lnSpc>
                <a:spcBef>
                  <a:spcPct val="0"/>
                </a:spcBef>
              </a:pPr>
              <a:r>
                <a:rPr lang="ru-RU" sz="4135" dirty="0">
                  <a:solidFill>
                    <a:srgbClr val="731F7D"/>
                  </a:solidFill>
                  <a:latin typeface="Halant Medium Italics"/>
                </a:rPr>
                <a:t>Кто я сейчас?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27761"/>
              <a:ext cx="5091820" cy="2564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98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131" spc="-21" dirty="0" err="1" smtClean="0">
                  <a:solidFill>
                    <a:srgbClr val="000000"/>
                  </a:solidFill>
                  <a:latin typeface="Assistant Regular"/>
                </a:rPr>
                <a:t>Sr</a:t>
              </a:r>
              <a:r>
                <a:rPr lang="en-US" sz="2131" spc="-21" dirty="0" smtClean="0">
                  <a:solidFill>
                    <a:srgbClr val="000000"/>
                  </a:solidFill>
                  <a:latin typeface="Assistant Regular"/>
                </a:rPr>
                <a:t> Validation/Integration Engineer </a:t>
              </a:r>
              <a:r>
                <a:rPr lang="ru-RU" sz="2131" spc="-21" dirty="0" smtClean="0">
                  <a:solidFill>
                    <a:srgbClr val="000000"/>
                  </a:solidFill>
                  <a:latin typeface="Assistant Regular"/>
                </a:rPr>
                <a:t>в </a:t>
              </a:r>
              <a:r>
                <a:rPr lang="ru-RU" sz="2131" spc="-21" dirty="0">
                  <a:solidFill>
                    <a:srgbClr val="000000"/>
                  </a:solidFill>
                  <a:latin typeface="Assistant Regular"/>
                </a:rPr>
                <a:t>международном проекте.</a:t>
              </a:r>
            </a:p>
            <a:p>
              <a:pPr marL="342900" indent="-342900" algn="just">
                <a:lnSpc>
                  <a:spcPts val="298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ru-RU" sz="2131" spc="-21" dirty="0">
                  <a:solidFill>
                    <a:srgbClr val="000000"/>
                  </a:solidFill>
                  <a:latin typeface="Assistant Regular"/>
                </a:rPr>
                <a:t>Преподаватель GeekBrains.</a:t>
              </a:r>
            </a:p>
            <a:p>
              <a:pPr marL="342900" indent="-342900" algn="just">
                <a:lnSpc>
                  <a:spcPts val="298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ru-RU" sz="2131" spc="-21" dirty="0">
                  <a:solidFill>
                    <a:srgbClr val="000000"/>
                  </a:solidFill>
                  <a:latin typeface="Assistant Regular"/>
                </a:rPr>
                <a:t>Декан факультета “Тестирование ПО”.</a:t>
              </a:r>
            </a:p>
            <a:p>
              <a:pPr marL="342900" indent="-342900" algn="just">
                <a:lnSpc>
                  <a:spcPts val="2983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ru-RU" sz="2131" spc="-21" dirty="0">
                  <a:solidFill>
                    <a:srgbClr val="000000"/>
                  </a:solidFill>
                  <a:latin typeface="Assistant Regular"/>
                </a:rPr>
                <a:t>Студент факультета Python-разработки.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pic>
        <p:nvPicPr>
          <p:cNvPr id="14" name="Google Shape;1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167" y="1044836"/>
            <a:ext cx="4322100" cy="5176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02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148233">
            <a:off x="12976018" y="3273608"/>
            <a:ext cx="6861060" cy="65608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129921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ru-RU" sz="8000" dirty="0" smtClean="0">
                <a:solidFill>
                  <a:srgbClr val="4D1354"/>
                </a:solidFill>
                <a:latin typeface="HK Grotesk Bold"/>
              </a:rPr>
              <a:t>Тестирование требований - 1</a:t>
            </a:r>
            <a:endParaRPr lang="en-US" sz="8000" dirty="0">
              <a:solidFill>
                <a:srgbClr val="4D1354"/>
              </a:solidFill>
              <a:latin typeface="HK Grotesk Bold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28700" y="3449140"/>
            <a:ext cx="5676900" cy="1766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900"/>
              </a:spcBef>
            </a:pPr>
            <a:r>
              <a:rPr lang="en-US" sz="2400" dirty="0" err="1" smtClean="0">
                <a:solidFill>
                  <a:srgbClr val="2C2D30"/>
                </a:solidFill>
              </a:rPr>
              <a:t>Req</a:t>
            </a:r>
            <a:r>
              <a:rPr lang="ru-RU" sz="2400" dirty="0" smtClean="0">
                <a:solidFill>
                  <a:srgbClr val="2C2D30"/>
                </a:solidFill>
              </a:rPr>
              <a:t>_01 </a:t>
            </a:r>
            <a:r>
              <a:rPr lang="en-US" sz="2400" dirty="0">
                <a:solidFill>
                  <a:srgbClr val="2C2D30"/>
                </a:solidFill>
              </a:rPr>
              <a:t>-</a:t>
            </a:r>
            <a:r>
              <a:rPr lang="ru-RU" sz="2400" dirty="0">
                <a:solidFill>
                  <a:srgbClr val="2C2D30"/>
                </a:solidFill>
              </a:rPr>
              <a:t> В форме </a:t>
            </a:r>
            <a:r>
              <a:rPr lang="ru-RU" sz="2400" dirty="0" smtClean="0">
                <a:solidFill>
                  <a:srgbClr val="2C2D30"/>
                </a:solidFill>
              </a:rPr>
              <a:t>карточки</a:t>
            </a:r>
            <a:r>
              <a:rPr lang="en-US" sz="2400" dirty="0" smtClean="0">
                <a:solidFill>
                  <a:srgbClr val="2C2D30"/>
                </a:solidFill>
              </a:rPr>
              <a:t> </a:t>
            </a:r>
            <a:r>
              <a:rPr lang="ru-RU" sz="2400" dirty="0" smtClean="0">
                <a:solidFill>
                  <a:srgbClr val="2C2D30"/>
                </a:solidFill>
              </a:rPr>
              <a:t>«Создать организацию» </a:t>
            </a:r>
            <a:r>
              <a:rPr lang="ru-RU" sz="2400" dirty="0">
                <a:solidFill>
                  <a:srgbClr val="2C2D30"/>
                </a:solidFill>
              </a:rPr>
              <a:t>символом * (звездочка) красного цвета отмечены поля, </a:t>
            </a:r>
            <a:r>
              <a:rPr lang="ru-RU" sz="2400" dirty="0" smtClean="0">
                <a:solidFill>
                  <a:srgbClr val="2C2D30"/>
                </a:solidFill>
              </a:rPr>
              <a:t>обязательные </a:t>
            </a:r>
            <a:r>
              <a:rPr lang="ru-RU" sz="2400" dirty="0">
                <a:solidFill>
                  <a:srgbClr val="2C2D30"/>
                </a:solidFill>
              </a:rPr>
              <a:t>для заполнения</a:t>
            </a:r>
            <a:r>
              <a:rPr lang="ru-RU" sz="2400" dirty="0" smtClean="0">
                <a:solidFill>
                  <a:srgbClr val="2C2D30"/>
                </a:solidFill>
              </a:rPr>
              <a:t>.</a:t>
            </a:r>
            <a:endParaRPr lang="ru-RU" sz="2400" dirty="0">
              <a:solidFill>
                <a:srgbClr val="2C2D3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086600" y="3449140"/>
            <a:ext cx="5867400" cy="4491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2C2D30"/>
                </a:solidFill>
              </a:rPr>
              <a:t>Req</a:t>
            </a:r>
            <a:r>
              <a:rPr lang="ru-RU" sz="2400" dirty="0">
                <a:solidFill>
                  <a:srgbClr val="2C2D30"/>
                </a:solidFill>
              </a:rPr>
              <a:t>_01 </a:t>
            </a:r>
            <a:r>
              <a:rPr lang="en-US" sz="2400" dirty="0">
                <a:solidFill>
                  <a:srgbClr val="2C2D30"/>
                </a:solidFill>
              </a:rPr>
              <a:t>-</a:t>
            </a:r>
            <a:r>
              <a:rPr lang="ru-RU" sz="2400" dirty="0">
                <a:solidFill>
                  <a:srgbClr val="2C2D30"/>
                </a:solidFill>
              </a:rPr>
              <a:t> В форме карточки</a:t>
            </a:r>
            <a:r>
              <a:rPr lang="en-US" sz="2400" dirty="0">
                <a:solidFill>
                  <a:srgbClr val="2C2D30"/>
                </a:solidFill>
              </a:rPr>
              <a:t> </a:t>
            </a:r>
            <a:r>
              <a:rPr lang="ru-RU" sz="2400" dirty="0">
                <a:solidFill>
                  <a:srgbClr val="2C2D30"/>
                </a:solidFill>
              </a:rPr>
              <a:t>«Создать организацию» символом * (звездочка) красного цвета отмечены поля, обязательные для </a:t>
            </a:r>
            <a:r>
              <a:rPr lang="ru-RU" sz="2400" dirty="0" smtClean="0">
                <a:solidFill>
                  <a:srgbClr val="2C2D30"/>
                </a:solidFill>
              </a:rPr>
              <a:t>заполнения:</a:t>
            </a:r>
          </a:p>
          <a:p>
            <a:pPr marL="342900" indent="-342900"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2400" dirty="0" smtClean="0">
                <a:solidFill>
                  <a:srgbClr val="2C2D30"/>
                </a:solidFill>
              </a:rPr>
              <a:t>Название</a:t>
            </a:r>
          </a:p>
          <a:p>
            <a:pPr marL="342900" indent="-342900"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2400" dirty="0" smtClean="0">
                <a:solidFill>
                  <a:srgbClr val="2C2D30"/>
                </a:solidFill>
              </a:rPr>
              <a:t>Краткое название</a:t>
            </a:r>
          </a:p>
          <a:p>
            <a:pPr marL="342900" indent="-342900"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2400" dirty="0" smtClean="0">
                <a:solidFill>
                  <a:srgbClr val="2C2D30"/>
                </a:solidFill>
              </a:rPr>
              <a:t>Тип организации</a:t>
            </a:r>
          </a:p>
          <a:p>
            <a:pPr marL="342900" indent="-342900"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2400" dirty="0" smtClean="0">
                <a:solidFill>
                  <a:srgbClr val="2C2D30"/>
                </a:solidFill>
              </a:rPr>
              <a:t>Отрасль</a:t>
            </a:r>
          </a:p>
          <a:p>
            <a:pPr marL="342900" indent="-342900"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2400" dirty="0" smtClean="0">
                <a:solidFill>
                  <a:srgbClr val="2C2D30"/>
                </a:solidFill>
              </a:rPr>
              <a:t>Адреса</a:t>
            </a:r>
            <a:endParaRPr lang="ru-RU" sz="2400" dirty="0">
              <a:solidFill>
                <a:srgbClr val="2C2D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7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148233">
            <a:off x="12976018" y="3273608"/>
            <a:ext cx="6861060" cy="65608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129921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ru-RU" sz="8000" dirty="0" smtClean="0">
                <a:solidFill>
                  <a:srgbClr val="4D1354"/>
                </a:solidFill>
                <a:latin typeface="HK Grotesk Bold"/>
              </a:rPr>
              <a:t>Тестирование требований - 2</a:t>
            </a:r>
            <a:endParaRPr lang="en-US" sz="8000" dirty="0">
              <a:solidFill>
                <a:srgbClr val="4D1354"/>
              </a:solidFill>
              <a:latin typeface="HK Grotesk Bold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28700" y="3449140"/>
            <a:ext cx="56769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900"/>
              </a:spcBef>
            </a:pPr>
            <a:r>
              <a:rPr lang="en-US" sz="2400" dirty="0" err="1" smtClean="0">
                <a:solidFill>
                  <a:srgbClr val="2C2D30"/>
                </a:solidFill>
              </a:rPr>
              <a:t>Req</a:t>
            </a:r>
            <a:r>
              <a:rPr lang="ru-RU" sz="2400" dirty="0" smtClean="0">
                <a:solidFill>
                  <a:srgbClr val="2C2D30"/>
                </a:solidFill>
              </a:rPr>
              <a:t>_0</a:t>
            </a:r>
            <a:r>
              <a:rPr lang="en-US" sz="2400" dirty="0" smtClean="0">
                <a:solidFill>
                  <a:srgbClr val="2C2D30"/>
                </a:solidFill>
              </a:rPr>
              <a:t>2</a:t>
            </a:r>
            <a:r>
              <a:rPr lang="ru-RU" sz="2400" dirty="0" smtClean="0">
                <a:solidFill>
                  <a:srgbClr val="2C2D30"/>
                </a:solidFill>
              </a:rPr>
              <a:t> </a:t>
            </a:r>
            <a:r>
              <a:rPr lang="en-US" sz="2400" dirty="0">
                <a:solidFill>
                  <a:srgbClr val="2C2D30"/>
                </a:solidFill>
              </a:rPr>
              <a:t>-</a:t>
            </a:r>
            <a:r>
              <a:rPr lang="ru-RU" sz="2400" dirty="0">
                <a:solidFill>
                  <a:srgbClr val="2C2D30"/>
                </a:solidFill>
              </a:rPr>
              <a:t> Для каждого контактного лица отображаются </a:t>
            </a:r>
            <a:r>
              <a:rPr lang="ru-RU" sz="2400" dirty="0" smtClean="0">
                <a:solidFill>
                  <a:srgbClr val="2C2D30"/>
                </a:solidFill>
              </a:rPr>
              <a:t>все необходимые сведения. </a:t>
            </a:r>
          </a:p>
        </p:txBody>
      </p:sp>
    </p:spTree>
    <p:extLst>
      <p:ext uri="{BB962C8B-B14F-4D97-AF65-F5344CB8AC3E}">
        <p14:creationId xmlns:p14="http://schemas.microsoft.com/office/powerpoint/2010/main" val="34488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148233">
            <a:off x="12976018" y="3273608"/>
            <a:ext cx="6861060" cy="65608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129921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ru-RU" sz="8000" dirty="0" smtClean="0">
                <a:solidFill>
                  <a:srgbClr val="4D1354"/>
                </a:solidFill>
                <a:latin typeface="HK Grotesk Bold"/>
              </a:rPr>
              <a:t>Тестирование требований - 2</a:t>
            </a:r>
            <a:endParaRPr lang="en-US" sz="8000" dirty="0">
              <a:solidFill>
                <a:srgbClr val="4D1354"/>
              </a:solidFill>
              <a:latin typeface="HK Grotesk Bold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28700" y="3449140"/>
            <a:ext cx="56769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900"/>
              </a:spcBef>
            </a:pPr>
            <a:r>
              <a:rPr lang="en-US" sz="2400" dirty="0" err="1" smtClean="0">
                <a:solidFill>
                  <a:srgbClr val="2C2D30"/>
                </a:solidFill>
              </a:rPr>
              <a:t>Req</a:t>
            </a:r>
            <a:r>
              <a:rPr lang="ru-RU" sz="2400" dirty="0" smtClean="0">
                <a:solidFill>
                  <a:srgbClr val="2C2D30"/>
                </a:solidFill>
              </a:rPr>
              <a:t>_0</a:t>
            </a:r>
            <a:r>
              <a:rPr lang="en-US" sz="2400" dirty="0" smtClean="0">
                <a:solidFill>
                  <a:srgbClr val="2C2D30"/>
                </a:solidFill>
              </a:rPr>
              <a:t>2</a:t>
            </a:r>
            <a:r>
              <a:rPr lang="ru-RU" sz="2400" dirty="0" smtClean="0">
                <a:solidFill>
                  <a:srgbClr val="2C2D30"/>
                </a:solidFill>
              </a:rPr>
              <a:t> </a:t>
            </a:r>
            <a:r>
              <a:rPr lang="en-US" sz="2400" dirty="0">
                <a:solidFill>
                  <a:srgbClr val="2C2D30"/>
                </a:solidFill>
              </a:rPr>
              <a:t>-</a:t>
            </a:r>
            <a:r>
              <a:rPr lang="ru-RU" sz="2400" dirty="0">
                <a:solidFill>
                  <a:srgbClr val="2C2D30"/>
                </a:solidFill>
              </a:rPr>
              <a:t> Для каждого контактного лица отображаются </a:t>
            </a:r>
            <a:r>
              <a:rPr lang="ru-RU" sz="2400" dirty="0" smtClean="0">
                <a:solidFill>
                  <a:srgbClr val="2C2D30"/>
                </a:solidFill>
              </a:rPr>
              <a:t>все необходимые сведения.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086600" y="3449140"/>
            <a:ext cx="5867400" cy="395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900"/>
              </a:spcBef>
            </a:pPr>
            <a:r>
              <a:rPr lang="en-US" sz="2400" dirty="0" err="1">
                <a:solidFill>
                  <a:srgbClr val="2C2D30"/>
                </a:solidFill>
              </a:rPr>
              <a:t>Req</a:t>
            </a:r>
            <a:r>
              <a:rPr lang="ru-RU" sz="2400" dirty="0" smtClean="0">
                <a:solidFill>
                  <a:srgbClr val="2C2D30"/>
                </a:solidFill>
              </a:rPr>
              <a:t>_02 </a:t>
            </a:r>
            <a:r>
              <a:rPr lang="en-US" sz="2400" dirty="0">
                <a:solidFill>
                  <a:srgbClr val="2C2D30"/>
                </a:solidFill>
              </a:rPr>
              <a:t>-</a:t>
            </a:r>
            <a:r>
              <a:rPr lang="ru-RU" sz="2400" dirty="0">
                <a:solidFill>
                  <a:srgbClr val="2C2D30"/>
                </a:solidFill>
              </a:rPr>
              <a:t> Для каждого контактного лица отображаются все необходимые сведения. </a:t>
            </a:r>
          </a:p>
          <a:p>
            <a:pPr marL="342900" indent="-342900"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2400" dirty="0">
                <a:solidFill>
                  <a:srgbClr val="2C2D30"/>
                </a:solidFill>
              </a:rPr>
              <a:t>идентификационный номер в системе;</a:t>
            </a:r>
          </a:p>
          <a:p>
            <a:pPr marL="342900" indent="-342900"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2400" dirty="0" smtClean="0">
                <a:solidFill>
                  <a:srgbClr val="2C2D30"/>
                </a:solidFill>
              </a:rPr>
              <a:t>ФИО</a:t>
            </a:r>
            <a:r>
              <a:rPr lang="ru-RU" sz="2400" dirty="0">
                <a:solidFill>
                  <a:srgbClr val="2C2D30"/>
                </a:solidFill>
              </a:rPr>
              <a:t>;</a:t>
            </a:r>
          </a:p>
          <a:p>
            <a:pPr marL="342900" indent="-342900"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2400" dirty="0" smtClean="0">
                <a:solidFill>
                  <a:srgbClr val="2C2D30"/>
                </a:solidFill>
              </a:rPr>
              <a:t>наименование </a:t>
            </a:r>
            <a:r>
              <a:rPr lang="ru-RU" sz="2400" dirty="0">
                <a:solidFill>
                  <a:srgbClr val="2C2D30"/>
                </a:solidFill>
              </a:rPr>
              <a:t>организации, представителем которой является контактное лицо;</a:t>
            </a:r>
          </a:p>
          <a:p>
            <a:pPr marL="342900" indent="-342900" algn="just">
              <a:lnSpc>
                <a:spcPct val="115000"/>
              </a:lnSpc>
              <a:spcBef>
                <a:spcPts val="9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2400" dirty="0" smtClean="0">
                <a:solidFill>
                  <a:srgbClr val="2C2D30"/>
                </a:solidFill>
              </a:rPr>
              <a:t>статус </a:t>
            </a:r>
            <a:r>
              <a:rPr lang="ru-RU" sz="2400" dirty="0">
                <a:solidFill>
                  <a:srgbClr val="2C2D30"/>
                </a:solidFill>
              </a:rPr>
              <a:t>контактного лица. </a:t>
            </a:r>
          </a:p>
        </p:txBody>
      </p:sp>
    </p:spTree>
    <p:extLst>
      <p:ext uri="{BB962C8B-B14F-4D97-AF65-F5344CB8AC3E}">
        <p14:creationId xmlns:p14="http://schemas.microsoft.com/office/powerpoint/2010/main" val="199759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Разработка тестов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038225"/>
            <a:ext cx="8115300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Чек-лист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4400" y="6741848"/>
            <a:ext cx="8724900" cy="841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Чек-лист 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- это набор проверок, который описан верхне-уровнево, без детализации. </a:t>
            </a:r>
          </a:p>
        </p:txBody>
      </p:sp>
    </p:spTree>
    <p:extLst>
      <p:ext uri="{BB962C8B-B14F-4D97-AF65-F5344CB8AC3E}">
        <p14:creationId xmlns:p14="http://schemas.microsoft.com/office/powerpoint/2010/main" val="38187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21364" y="3867571"/>
            <a:ext cx="5307614" cy="21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731F7D"/>
                </a:solidFill>
                <a:latin typeface="HK Grotesk Bold"/>
              </a:rPr>
              <a:t>Важное для чек-листа</a:t>
            </a:r>
            <a:endParaRPr lang="en-US" sz="7072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01200" y="1980195"/>
            <a:ext cx="5802754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000000"/>
                </a:solidFill>
                <a:latin typeface="Assistant Regular"/>
              </a:rPr>
              <a:t>Его логичность;</a:t>
            </a:r>
          </a:p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000000"/>
                </a:solidFill>
                <a:latin typeface="Assistant Regular"/>
              </a:rPr>
              <a:t>Последовательность; </a:t>
            </a:r>
          </a:p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000000"/>
                </a:solidFill>
                <a:latin typeface="Assistant Regular"/>
              </a:rPr>
              <a:t>Структурированность; </a:t>
            </a:r>
          </a:p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000000"/>
                </a:solidFill>
                <a:latin typeface="Assistant Regular"/>
              </a:rPr>
              <a:t>Полнота и не избыточность. </a:t>
            </a:r>
          </a:p>
        </p:txBody>
      </p:sp>
    </p:spTree>
    <p:extLst>
      <p:ext uri="{BB962C8B-B14F-4D97-AF65-F5344CB8AC3E}">
        <p14:creationId xmlns:p14="http://schemas.microsoft.com/office/powerpoint/2010/main" val="6131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21364" y="3867571"/>
            <a:ext cx="5307614" cy="21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731F7D"/>
                </a:solidFill>
                <a:latin typeface="HK Grotesk Bold"/>
              </a:rPr>
              <a:t>Тесты. Окружение</a:t>
            </a:r>
            <a:endParaRPr lang="en-US" sz="7072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0" y="2849503"/>
            <a:ext cx="5802754" cy="417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spc="-24" dirty="0">
                <a:solidFill>
                  <a:srgbClr val="000000"/>
                </a:solidFill>
                <a:latin typeface="Assistant Regular"/>
              </a:rPr>
              <a:t>Browser;</a:t>
            </a:r>
          </a:p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spc="-24" dirty="0">
                <a:solidFill>
                  <a:srgbClr val="000000"/>
                </a:solidFill>
                <a:latin typeface="Assistant Regular"/>
              </a:rPr>
              <a:t>Platform:</a:t>
            </a:r>
          </a:p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spc="-24" dirty="0">
                <a:solidFill>
                  <a:srgbClr val="000000"/>
                </a:solidFill>
                <a:latin typeface="Assistant Regular"/>
              </a:rPr>
              <a:t>Resolution. </a:t>
            </a:r>
          </a:p>
        </p:txBody>
      </p:sp>
    </p:spTree>
    <p:extLst>
      <p:ext uri="{BB962C8B-B14F-4D97-AF65-F5344CB8AC3E}">
        <p14:creationId xmlns:p14="http://schemas.microsoft.com/office/powerpoint/2010/main" val="113570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1902654"/>
            <a:ext cx="7726964" cy="21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Тесты. Окружение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869" y="495300"/>
            <a:ext cx="11306655" cy="381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914900"/>
            <a:ext cx="5799010" cy="448767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8662" y="4914900"/>
            <a:ext cx="5743660" cy="44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772696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Требования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24200" y="3034928"/>
            <a:ext cx="14249400" cy="7096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Страница вебинаров должна быть доступна для авторизованного и не авторизованного пользователя.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На странице вебинаров должен располагаться логотип GB с гиперссылкой на главную страницу. Для неавторизованного пользователя происходит переадресация на страницу регистрации, для авторизованного — на главную страницу.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Для авторизованного пользователя должны быть доступны все элементы главного меню — </a:t>
            </a:r>
            <a:r>
              <a:rPr lang="ru-RU" sz="2213" spc="-22" dirty="0" err="1">
                <a:solidFill>
                  <a:srgbClr val="000000"/>
                </a:solidFill>
                <a:latin typeface="Assistant Regular"/>
              </a:rPr>
              <a:t>Voice</a:t>
            </a: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 </a:t>
            </a:r>
            <a:r>
              <a:rPr lang="ru-RU" sz="2213" spc="-22" dirty="0" err="1">
                <a:solidFill>
                  <a:srgbClr val="000000"/>
                </a:solidFill>
                <a:latin typeface="Assistant Regular"/>
              </a:rPr>
              <a:t>of</a:t>
            </a: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 </a:t>
            </a:r>
            <a:r>
              <a:rPr lang="ru-RU" sz="2213" spc="-22" dirty="0" err="1">
                <a:solidFill>
                  <a:srgbClr val="000000"/>
                </a:solidFill>
                <a:latin typeface="Assistant Regular"/>
              </a:rPr>
              <a:t>marketing</a:t>
            </a: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, «Поиск», «Календарь», «Напоминания», </a:t>
            </a:r>
            <a:r>
              <a:rPr lang="ru-RU" sz="2213" spc="-22" dirty="0" err="1">
                <a:solidFill>
                  <a:srgbClr val="000000"/>
                </a:solidFill>
                <a:latin typeface="Assistant Regular"/>
              </a:rPr>
              <a:t>Like</a:t>
            </a: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, «Сообщения», </a:t>
            </a:r>
            <a:r>
              <a:rPr lang="ru-RU" sz="2213" spc="-22" dirty="0" err="1">
                <a:solidFill>
                  <a:srgbClr val="000000"/>
                </a:solidFill>
                <a:latin typeface="Assistant Regular"/>
              </a:rPr>
              <a:t>аватар</a:t>
            </a: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, кнопка для отображения пунктов меню профиля, а для неавторизованного пользователя — «Поиск», «Вход», «Регистрация».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Боковое меню должно отображать следующие элементы навигации: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Для не авторизованного: «Курсы», “Вебинары», «Форум», «Блог», «Тесты», «Карьера»;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Для авторизованного: «Курсы», «Вебинары», «Форум», «Блог», «Обучение», «Тесты», «Карьера».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213" spc="-22" dirty="0">
                <a:solidFill>
                  <a:srgbClr val="000000"/>
                </a:solidFill>
                <a:latin typeface="Assistant Regular"/>
              </a:rPr>
              <a:t>Блок предстоящих вебинаров должен быть доступен для авторизованного и не авторизованного пользователя. Блок рекомендованных вебинаров должен быть доступен только для авторизованных пользователей. Блок прошедших вебинаров должен быть доступен для авторизованных и неавторизованных пользователей.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9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1352235"/>
            <a:ext cx="16916400" cy="8662684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838200" y="282398"/>
            <a:ext cx="102870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Чек-лист. Пример 1. 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20934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2333279"/>
            <a:ext cx="1290856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Во время вебинара и после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1" y="4548884"/>
            <a:ext cx="5029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ru-RU" sz="4135" dirty="0">
                <a:solidFill>
                  <a:srgbClr val="731F7D"/>
                </a:solidFill>
                <a:latin typeface="Halant Medium Italics"/>
              </a:rPr>
              <a:t>Поставить цель и сконцентрироваться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1800" y="4548884"/>
            <a:ext cx="4496134" cy="2025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5375"/>
              </a:lnSpc>
              <a:spcBef>
                <a:spcPct val="0"/>
              </a:spcBef>
            </a:pPr>
            <a:r>
              <a:rPr lang="ru-RU" sz="4135" dirty="0">
                <a:solidFill>
                  <a:srgbClr val="731F7D"/>
                </a:solidFill>
                <a:latin typeface="Halant Medium Italics"/>
              </a:rPr>
              <a:t>Задавать вопросы “по теме”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11000" y="4548884"/>
            <a:ext cx="6248400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375"/>
              </a:lnSpc>
              <a:spcBef>
                <a:spcPct val="0"/>
              </a:spcBef>
            </a:pPr>
            <a:r>
              <a:rPr lang="ru-RU" sz="4135" dirty="0">
                <a:solidFill>
                  <a:srgbClr val="731F7D"/>
                </a:solidFill>
                <a:latin typeface="Halant Medium Italics"/>
              </a:rPr>
              <a:t>По окончанию вебинара сформировать +/- тестирования для вас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2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282398"/>
            <a:ext cx="102870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Чек-лист. Пример </a:t>
            </a:r>
            <a:r>
              <a:rPr lang="ru-RU" sz="7072" dirty="0" smtClean="0">
                <a:solidFill>
                  <a:srgbClr val="000000"/>
                </a:solidFill>
                <a:latin typeface="HK Grotesk Bold"/>
              </a:rPr>
              <a:t>2. 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1349"/>
            <a:ext cx="17131554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6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282398"/>
            <a:ext cx="102870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Чек-лист. Пример </a:t>
            </a:r>
            <a:r>
              <a:rPr lang="ru-RU" sz="7072" dirty="0" smtClean="0">
                <a:solidFill>
                  <a:srgbClr val="000000"/>
                </a:solidFill>
                <a:latin typeface="HK Grotesk Bold"/>
              </a:rPr>
              <a:t>3. 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346792"/>
            <a:ext cx="16992600" cy="77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8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30" r="5830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5830" r="5830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04679" y="1038225"/>
            <a:ext cx="6063722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Чек-лист. </a:t>
            </a:r>
            <a:r>
              <a:rPr lang="en-US" sz="7072" dirty="0">
                <a:solidFill>
                  <a:srgbClr val="FFFFFF"/>
                </a:solidFill>
                <a:latin typeface="HK Grotesk Bold"/>
              </a:rPr>
              <a:t>TestIT</a:t>
            </a:r>
          </a:p>
        </p:txBody>
      </p:sp>
    </p:spTree>
    <p:extLst>
      <p:ext uri="{BB962C8B-B14F-4D97-AF65-F5344CB8AC3E}">
        <p14:creationId xmlns:p14="http://schemas.microsoft.com/office/powerpoint/2010/main" val="126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Тест-кейсы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038225"/>
            <a:ext cx="8115300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Тест кейс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4400" y="6741848"/>
            <a:ext cx="8724900" cy="1277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Тест кейс 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– набор предварительных условий, входных данных, действий, ожидаемых результатов и постусловий, разработанных на тестовых условиях.</a:t>
            </a:r>
          </a:p>
        </p:txBody>
      </p:sp>
    </p:spTree>
    <p:extLst>
      <p:ext uri="{BB962C8B-B14F-4D97-AF65-F5344CB8AC3E}">
        <p14:creationId xmlns:p14="http://schemas.microsoft.com/office/powerpoint/2010/main" val="22263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03942" y="3543300"/>
            <a:ext cx="53076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731F7D"/>
                </a:solidFill>
                <a:latin typeface="HK Grotesk Bold"/>
              </a:rPr>
              <a:t>Примеры</a:t>
            </a:r>
            <a:endParaRPr lang="en-US" sz="7072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53400" y="709334"/>
            <a:ext cx="75438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000000"/>
                </a:solidFill>
                <a:latin typeface="Assistant Regular"/>
              </a:rPr>
              <a:t>Регистрация пользователя, используя валидные данные;</a:t>
            </a:r>
          </a:p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000000"/>
                </a:solidFill>
                <a:latin typeface="Assistant Regular"/>
              </a:rPr>
              <a:t>Авторизоваться пользователя в системе после </a:t>
            </a:r>
            <a:r>
              <a:rPr lang="ru-RU" sz="3200" spc="-24" dirty="0" smtClean="0">
                <a:solidFill>
                  <a:srgbClr val="000000"/>
                </a:solidFill>
                <a:latin typeface="Assistant Regular"/>
              </a:rPr>
              <a:t>успешной регистрации;</a:t>
            </a:r>
            <a:endParaRPr lang="ru-RU" sz="3200" spc="-24" dirty="0">
              <a:solidFill>
                <a:srgbClr val="000000"/>
              </a:solidFill>
              <a:latin typeface="Assistant Regular"/>
            </a:endParaRPr>
          </a:p>
          <a:p>
            <a:pPr marL="342900" indent="-342900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000000"/>
                </a:solidFill>
                <a:latin typeface="Assistant Regular"/>
              </a:rPr>
              <a:t>Успешная покупка пользователем.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25633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4481" y="3335756"/>
            <a:ext cx="5698719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731F7D"/>
                </a:solidFill>
                <a:latin typeface="HK Grotesk Bold"/>
              </a:rPr>
              <a:t>Цели тест-кейсов</a:t>
            </a:r>
            <a:endParaRPr lang="en-US" sz="7072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52173" y="156752"/>
            <a:ext cx="8482333" cy="8494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Структурировать и систематизировать подход к тестированию;</a:t>
            </a:r>
          </a:p>
          <a:p>
            <a:pPr marL="342900" indent="-3429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Вычислять метрики тестового покрытия;</a:t>
            </a:r>
          </a:p>
          <a:p>
            <a:pPr marL="342900" indent="-3429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Отслеживать соответствие текущей ситуации плану;</a:t>
            </a:r>
          </a:p>
          <a:p>
            <a:pPr marL="342900" indent="-3429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Уточнить взаимопонимание между заказчиком, разработчиками и тестировщиками;</a:t>
            </a:r>
          </a:p>
          <a:p>
            <a:pPr marL="342900" indent="-3429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Хранить информацию для длительного использования и обмена опытом ;</a:t>
            </a:r>
          </a:p>
          <a:p>
            <a:pPr marL="342900" indent="-3429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Проводить регрессионное тестирование </a:t>
            </a:r>
          </a:p>
        </p:txBody>
      </p:sp>
    </p:spTree>
    <p:extLst>
      <p:ext uri="{BB962C8B-B14F-4D97-AF65-F5344CB8AC3E}">
        <p14:creationId xmlns:p14="http://schemas.microsoft.com/office/powerpoint/2010/main" val="9400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4481" y="3335756"/>
            <a:ext cx="5698719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731F7D"/>
                </a:solidFill>
                <a:latin typeface="HK Grotesk Bold"/>
              </a:rPr>
              <a:t>Пример составления </a:t>
            </a:r>
            <a:endParaRPr lang="en-US" sz="7072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44033" y="1802128"/>
            <a:ext cx="9134624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b="1" spc="-24" dirty="0">
                <a:solidFill>
                  <a:srgbClr val="000000"/>
                </a:solidFill>
                <a:latin typeface="Assistant Regular"/>
              </a:rPr>
              <a:t>Сначала требование</a:t>
            </a:r>
            <a:r>
              <a:rPr lang="ru-RU" sz="2800" b="1" spc="-24" dirty="0" smtClean="0">
                <a:solidFill>
                  <a:srgbClr val="000000"/>
                </a:solidFill>
                <a:latin typeface="Assistant Regular"/>
              </a:rPr>
              <a:t>: </a:t>
            </a:r>
          </a:p>
          <a:p>
            <a:pPr algn="just">
              <a:lnSpc>
                <a:spcPct val="200000"/>
              </a:lnSpc>
              <a:spcBef>
                <a:spcPct val="0"/>
              </a:spcBef>
            </a:pPr>
            <a:r>
              <a:rPr lang="ru-RU" sz="2800" spc="-24" dirty="0" smtClean="0">
                <a:solidFill>
                  <a:srgbClr val="000000"/>
                </a:solidFill>
                <a:latin typeface="Assistant Regular"/>
              </a:rPr>
              <a:t>«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Уникальный номер сессии (</a:t>
            </a:r>
            <a:r>
              <a:rPr lang="ru-RU" sz="2800" spc="-24" dirty="0" err="1">
                <a:solidFill>
                  <a:srgbClr val="000000"/>
                </a:solidFill>
                <a:latin typeface="Assistant Regular"/>
              </a:rPr>
              <a:t>Session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 ID) должен быть обновлён или сгенерирован снова для сессии обращения клиента к  Web Application после каждого случая изменения уровня привилегий, связанных с пользовательской сессией, или при изменении пароля». </a:t>
            </a:r>
          </a:p>
        </p:txBody>
      </p:sp>
    </p:spTree>
    <p:extLst>
      <p:ext uri="{BB962C8B-B14F-4D97-AF65-F5344CB8AC3E}">
        <p14:creationId xmlns:p14="http://schemas.microsoft.com/office/powerpoint/2010/main" val="5049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4481" y="3335756"/>
            <a:ext cx="5698719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731F7D"/>
                </a:solidFill>
                <a:latin typeface="HK Grotesk Bold"/>
              </a:rPr>
              <a:t>Пример составления </a:t>
            </a:r>
            <a:endParaRPr lang="en-US" sz="7072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80319" y="650481"/>
            <a:ext cx="8190473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b="1" spc="-24" dirty="0">
                <a:solidFill>
                  <a:srgbClr val="000000"/>
                </a:solidFill>
                <a:latin typeface="Assistant Regular"/>
              </a:rPr>
              <a:t>Чек-лист:</a:t>
            </a:r>
          </a:p>
          <a:p>
            <a:pPr marL="514350" indent="-514350" algn="just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Аутентификация — смена привилегий от неавторизованного пользователя до уровня авторизованного пользователя (log </a:t>
            </a:r>
            <a:r>
              <a:rPr lang="ru-RU" sz="2800" spc="-24" dirty="0" err="1">
                <a:solidFill>
                  <a:srgbClr val="000000"/>
                </a:solidFill>
                <a:latin typeface="Assistant Regular"/>
              </a:rPr>
              <a:t>in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);</a:t>
            </a:r>
          </a:p>
          <a:p>
            <a:pPr marL="514350" indent="-514350" algn="just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Процесс прекращения сессии (log </a:t>
            </a:r>
            <a:r>
              <a:rPr lang="ru-RU" sz="2800" spc="-24" dirty="0" err="1">
                <a:solidFill>
                  <a:srgbClr val="000000"/>
                </a:solidFill>
                <a:latin typeface="Assistant Regular"/>
              </a:rPr>
              <a:t>out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);</a:t>
            </a:r>
          </a:p>
          <a:p>
            <a:pPr marL="514350" indent="-514350" algn="just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Изменение пароля пользователя;</a:t>
            </a:r>
          </a:p>
          <a:p>
            <a:pPr marL="514350" indent="-514350" algn="just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Восстановление пароля;</a:t>
            </a:r>
          </a:p>
          <a:p>
            <a:pPr marL="514350" indent="-514350" algn="just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Изменение роли пользователя, например, апгрейд от простого пользователя до администратора.</a:t>
            </a:r>
          </a:p>
        </p:txBody>
      </p:sp>
    </p:spTree>
    <p:extLst>
      <p:ext uri="{BB962C8B-B14F-4D97-AF65-F5344CB8AC3E}">
        <p14:creationId xmlns:p14="http://schemas.microsoft.com/office/powerpoint/2010/main" val="361607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282398"/>
            <a:ext cx="157734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 dirty="0">
                <a:solidFill>
                  <a:srgbClr val="000000"/>
                </a:solidFill>
                <a:latin typeface="HK Grotesk Bold"/>
              </a:rPr>
              <a:t>Test Management System - TestIT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66749"/>
            <a:ext cx="16969216" cy="74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61293" y="4620107"/>
            <a:ext cx="105654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Расскажите о себе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2134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Демонстрация на примере </a:t>
            </a:r>
            <a:r>
              <a:rPr lang="en-US" sz="7072" dirty="0">
                <a:solidFill>
                  <a:srgbClr val="FFFFFF"/>
                </a:solidFill>
                <a:latin typeface="HK Grotesk Bold"/>
              </a:rPr>
              <a:t>TestIT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7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4481" y="3335756"/>
            <a:ext cx="5698719" cy="4263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731F7D"/>
                </a:solidFill>
                <a:latin typeface="HK Grotesk Bold"/>
              </a:rPr>
              <a:t>Пример составления тест-кейсов </a:t>
            </a:r>
            <a:endParaRPr lang="en-US" sz="7072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80319" y="650481"/>
            <a:ext cx="8483481" cy="9694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Заголовок - Генерация нового </a:t>
            </a:r>
            <a:r>
              <a:rPr lang="ru-RU" sz="2800" spc="-24" dirty="0" err="1">
                <a:solidFill>
                  <a:srgbClr val="000000"/>
                </a:solidFill>
                <a:latin typeface="Assistant Regular"/>
              </a:rPr>
              <a:t>Session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 ID для пользователя в случае смены привилегий от неавторизованного пользователя до уровня авторизованного пользователя. </a:t>
            </a:r>
            <a:endParaRPr lang="ru-RU" sz="2800" spc="-24" dirty="0" smtClean="0">
              <a:solidFill>
                <a:srgbClr val="000000"/>
              </a:solidFill>
              <a:latin typeface="Assistant Regular"/>
            </a:endParaRP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ru-RU" sz="2800" spc="-24" dirty="0">
              <a:solidFill>
                <a:srgbClr val="000000"/>
              </a:solidFill>
              <a:latin typeface="Assistant Regular"/>
            </a:endParaRP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Заголовок - Генерация нового </a:t>
            </a:r>
            <a:r>
              <a:rPr lang="ru-RU" sz="2800" spc="-24" dirty="0" err="1">
                <a:solidFill>
                  <a:srgbClr val="000000"/>
                </a:solidFill>
                <a:latin typeface="Assistant Regular"/>
              </a:rPr>
              <a:t>Session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 ID для пользователя в случае смены привилегий от авторизованного пользователя до уровня неавторизованного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12134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2134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Тест-план на примере </a:t>
            </a:r>
            <a:r>
              <a:rPr lang="en-US" sz="7072" dirty="0">
                <a:solidFill>
                  <a:srgbClr val="FFFFFF"/>
                </a:solidFill>
                <a:latin typeface="HK Grotesk Bold"/>
              </a:rPr>
              <a:t>TestIT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Работа с дефектами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038225"/>
            <a:ext cx="8115300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Дефект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4400" y="6741848"/>
            <a:ext cx="8724900" cy="2149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Дефект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 – это несовершенство или недостаток в работе продукта, когда он не отвечает требованиям или спецификации.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ru-RU" sz="2400" spc="-24" dirty="0">
              <a:solidFill>
                <a:srgbClr val="000000"/>
              </a:solidFill>
              <a:latin typeface="Assistant Regular"/>
            </a:endParaRP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Расхождение ожидаемого и фактического результатов. </a:t>
            </a:r>
          </a:p>
        </p:txBody>
      </p:sp>
    </p:spTree>
    <p:extLst>
      <p:ext uri="{BB962C8B-B14F-4D97-AF65-F5344CB8AC3E}">
        <p14:creationId xmlns:p14="http://schemas.microsoft.com/office/powerpoint/2010/main" val="25652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52800" y="3619506"/>
            <a:ext cx="7168692" cy="319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Примеры мест где можно найти (внести)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826293" y="1257300"/>
            <a:ext cx="6705600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4000" spc="-24" dirty="0">
                <a:solidFill>
                  <a:srgbClr val="FFFFFF"/>
                </a:solidFill>
                <a:latin typeface="Assistant Regular"/>
              </a:rPr>
              <a:t>Требования;</a:t>
            </a: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4000" spc="-24" dirty="0">
                <a:solidFill>
                  <a:srgbClr val="FFFFFF"/>
                </a:solidFill>
                <a:latin typeface="Assistant Regular"/>
              </a:rPr>
              <a:t>Спецификация;</a:t>
            </a: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4000" spc="-24" dirty="0">
                <a:solidFill>
                  <a:srgbClr val="FFFFFF"/>
                </a:solidFill>
                <a:latin typeface="Assistant Regular"/>
              </a:rPr>
              <a:t>Программный код;</a:t>
            </a: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4000" spc="-24" dirty="0">
                <a:solidFill>
                  <a:srgbClr val="FFFFFF"/>
                </a:solidFill>
                <a:latin typeface="Assistant Regular"/>
              </a:rPr>
              <a:t>Архитектура;</a:t>
            </a: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4000" spc="-24" dirty="0">
                <a:solidFill>
                  <a:srgbClr val="FFFFFF"/>
                </a:solidFill>
                <a:latin typeface="Assistant Regular"/>
              </a:rPr>
              <a:t>Дизайн.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081" y="647700"/>
            <a:ext cx="8859158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ru-RU" sz="8000" dirty="0">
                <a:solidFill>
                  <a:srgbClr val="FFFFFF"/>
                </a:solidFill>
                <a:latin typeface="HK Grotesk Bold"/>
              </a:rPr>
              <a:t>«Алгоритм» составления </a:t>
            </a:r>
            <a:r>
              <a:rPr lang="ru-RU" sz="8000" dirty="0" smtClean="0">
                <a:solidFill>
                  <a:srgbClr val="FFFFFF"/>
                </a:solidFill>
                <a:latin typeface="HK Grotesk Bold"/>
              </a:rPr>
              <a:t>заголовка</a:t>
            </a: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9081" y="4270230"/>
            <a:ext cx="906999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Полноценно понять суть проблемы;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Сформулировать 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 заголовок (</a:t>
            </a:r>
            <a:r>
              <a:rPr lang="en-US" sz="2400" spc="-20" dirty="0" smtClean="0">
                <a:solidFill>
                  <a:srgbClr val="FFFFFF"/>
                </a:solidFill>
                <a:latin typeface="Assistant Regular"/>
              </a:rPr>
              <a:t>Title 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или </a:t>
            </a:r>
            <a:r>
              <a:rPr lang="en-US" sz="2400" spc="-20" dirty="0" smtClean="0">
                <a:solidFill>
                  <a:srgbClr val="FFFFFF"/>
                </a:solidFill>
                <a:latin typeface="Assistant Regular"/>
              </a:rPr>
              <a:t>Summary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) 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дефекта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;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Сформулировать  в соответствии с Что? Где? Когда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? (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WWW 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-</a:t>
            </a:r>
            <a:r>
              <a:rPr lang="ru-RU" sz="2400" spc="-20" dirty="0" err="1" smtClean="0">
                <a:solidFill>
                  <a:srgbClr val="FFFFFF"/>
                </a:solidFill>
                <a:latin typeface="Assistant Regular"/>
              </a:rPr>
              <a:t>What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? </a:t>
            </a:r>
            <a:r>
              <a:rPr lang="ru-RU" sz="2400" spc="-20" dirty="0" err="1">
                <a:solidFill>
                  <a:srgbClr val="FFFFFF"/>
                </a:solidFill>
                <a:latin typeface="Assistant Regular"/>
              </a:rPr>
              <a:t>Where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? </a:t>
            </a:r>
            <a:r>
              <a:rPr lang="ru-RU" sz="2400" spc="-20" dirty="0" err="1">
                <a:solidFill>
                  <a:srgbClr val="FFFFFF"/>
                </a:solidFill>
                <a:latin typeface="Assistant Regular"/>
              </a:rPr>
              <a:t>Under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 </a:t>
            </a:r>
            <a:r>
              <a:rPr lang="ru-RU" sz="2400" spc="-20" dirty="0" err="1">
                <a:solidFill>
                  <a:srgbClr val="FFFFFF"/>
                </a:solidFill>
                <a:latin typeface="Assistant Regular"/>
              </a:rPr>
              <a:t>Which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 </a:t>
            </a:r>
            <a:r>
              <a:rPr lang="ru-RU" sz="2400" spc="-20" dirty="0" err="1">
                <a:solidFill>
                  <a:srgbClr val="FFFFFF"/>
                </a:solidFill>
                <a:latin typeface="Assistant Regular"/>
              </a:rPr>
              <a:t>circumstances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?);</a:t>
            </a:r>
            <a:endParaRPr lang="ru-RU" sz="2400" spc="-20" dirty="0">
              <a:solidFill>
                <a:srgbClr val="FFFFFF"/>
              </a:solidFill>
              <a:latin typeface="Assistant Regular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Убрать из 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заголовка 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всё 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лишнее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3481" r="23481"/>
          <a:stretch>
            <a:fillRect/>
          </a:stretch>
        </p:blipFill>
        <p:spPr>
          <a:xfrm>
            <a:off x="10099078" y="0"/>
            <a:ext cx="8188922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081" y="647700"/>
            <a:ext cx="8859158" cy="2417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ru-RU" sz="8000" dirty="0">
                <a:solidFill>
                  <a:srgbClr val="FFFFFF"/>
                </a:solidFill>
                <a:latin typeface="HK Grotesk Bold"/>
              </a:rPr>
              <a:t>Правила по оформлению </a:t>
            </a: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9081" y="2857500"/>
            <a:ext cx="9069997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Воспроизвести дефект повторно перед написанием отчета;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Составить отчет сразу, не откладывая на потом;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Быть 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лаконичными при описании </a:t>
            </a: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дефекта; </a:t>
            </a:r>
            <a:endParaRPr lang="ru-RU" sz="2400" spc="-20" dirty="0">
              <a:solidFill>
                <a:srgbClr val="FFFFFF"/>
              </a:solidFill>
              <a:latin typeface="Assistant Regular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400" spc="-20" dirty="0" smtClean="0">
                <a:solidFill>
                  <a:srgbClr val="FFFFFF"/>
                </a:solidFill>
                <a:latin typeface="Assistant Regular"/>
              </a:rPr>
              <a:t>Минимизировать </a:t>
            </a: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количество шагов;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Писать техническим языком;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400" spc="-20" dirty="0">
                <a:solidFill>
                  <a:srgbClr val="FFFFFF"/>
                </a:solidFill>
                <a:latin typeface="Assistant Regular"/>
              </a:rPr>
              <a:t>Прикреплять дополнительные файлы.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3481" r="23481"/>
          <a:stretch>
            <a:fillRect/>
          </a:stretch>
        </p:blipFill>
        <p:spPr>
          <a:xfrm>
            <a:off x="10099078" y="0"/>
            <a:ext cx="818892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6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081" y="647700"/>
            <a:ext cx="8859158" cy="1211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ru-RU" sz="8000" dirty="0">
                <a:solidFill>
                  <a:srgbClr val="FFFFFF"/>
                </a:solidFill>
                <a:latin typeface="HK Grotesk Bold"/>
              </a:rPr>
              <a:t>Дополнительно</a:t>
            </a: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9082" y="1859314"/>
            <a:ext cx="8859158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800" spc="-20" dirty="0">
                <a:solidFill>
                  <a:srgbClr val="FFFFFF"/>
                </a:solidFill>
                <a:latin typeface="Assistant Regular"/>
              </a:rPr>
              <a:t>Часть самих логов прикреплять в описании;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800" spc="-20" dirty="0">
                <a:solidFill>
                  <a:srgbClr val="FFFFFF"/>
                </a:solidFill>
                <a:latin typeface="Assistant Regular"/>
              </a:rPr>
              <a:t>Видео, для избегания недопонимания;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800" spc="-20" dirty="0">
                <a:solidFill>
                  <a:srgbClr val="FFFFFF"/>
                </a:solidFill>
                <a:latin typeface="Assistant Regular"/>
              </a:rPr>
              <a:t>Ссылки к требованиям;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800" spc="-20" dirty="0">
                <a:solidFill>
                  <a:srgbClr val="FFFFFF"/>
                </a:solidFill>
                <a:latin typeface="Assistant Regular"/>
              </a:rPr>
              <a:t>Проверка на дубликаты;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ru-RU" sz="2800" spc="-20" dirty="0">
                <a:solidFill>
                  <a:srgbClr val="FFFFFF"/>
                </a:solidFill>
                <a:latin typeface="Assistant Regular"/>
              </a:rPr>
              <a:t>Версия ПО и тестовый стенд (окружение</a:t>
            </a:r>
            <a:r>
              <a:rPr lang="ru-RU" sz="2800" spc="-20" dirty="0" smtClean="0">
                <a:solidFill>
                  <a:srgbClr val="FFFFFF"/>
                </a:solidFill>
                <a:latin typeface="Assistant Regular"/>
              </a:rPr>
              <a:t>).</a:t>
            </a:r>
            <a:endParaRPr lang="ru-RU" sz="2800" spc="-20" dirty="0">
              <a:solidFill>
                <a:srgbClr val="FFFFFF"/>
              </a:solidFill>
              <a:latin typeface="Assistant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3481" r="23481"/>
          <a:stretch>
            <a:fillRect/>
          </a:stretch>
        </p:blipFill>
        <p:spPr>
          <a:xfrm>
            <a:off x="10099078" y="0"/>
            <a:ext cx="818892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2134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Написание отчетов о дефектах в Redmine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796443" y="7719512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62000" y="3867571"/>
            <a:ext cx="9083426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731F7D"/>
                </a:solidFill>
                <a:latin typeface="HK Grotesk Bold"/>
              </a:rPr>
              <a:t>Программа вебинара </a:t>
            </a:r>
            <a:endParaRPr lang="en-US" sz="7072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45426" y="1168114"/>
            <a:ext cx="6080374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Кратко о тестировании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Кратко </a:t>
            </a:r>
            <a:r>
              <a:rPr lang="ru-RU" sz="2800" spc="-24" dirty="0" smtClean="0">
                <a:solidFill>
                  <a:srgbClr val="000000"/>
                </a:solidFill>
                <a:latin typeface="Assistant Regular"/>
              </a:rPr>
              <a:t>о </a:t>
            </a: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жизненном </a:t>
            </a:r>
            <a:r>
              <a:rPr lang="ru-RU" sz="2800" spc="-24" dirty="0" smtClean="0">
                <a:solidFill>
                  <a:srgbClr val="000000"/>
                </a:solidFill>
                <a:latin typeface="Assistant Regular"/>
              </a:rPr>
              <a:t>цикле разработки ПО</a:t>
            </a:r>
            <a:endParaRPr lang="ru-RU" sz="2800" spc="-24" dirty="0">
              <a:solidFill>
                <a:srgbClr val="000000"/>
              </a:solidFill>
              <a:latin typeface="Assistant Regular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Проектная документация в Confluence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Примеры работы с TMS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Примеры работы с bug tracking system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Программы обучения в GeekBrains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800" spc="-24" dirty="0">
                <a:solidFill>
                  <a:srgbClr val="000000"/>
                </a:solidFill>
                <a:latin typeface="Assistant Regular"/>
              </a:rPr>
              <a:t>Ответы на ваши вопросы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105156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Отчет о дефекте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57600" y="3162300"/>
            <a:ext cx="13258800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Заголовок;</a:t>
            </a:r>
            <a:endParaRPr lang="ru-RU" sz="3200" spc="-22" dirty="0">
              <a:solidFill>
                <a:srgbClr val="000000"/>
              </a:solidFill>
              <a:latin typeface="Assistant Regular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Шаги для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воспроизведения;</a:t>
            </a:r>
            <a:endParaRPr lang="ru-RU" sz="3200" spc="-22" dirty="0">
              <a:solidFill>
                <a:srgbClr val="000000"/>
              </a:solidFill>
              <a:latin typeface="Assistant Regular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Фактический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результат;</a:t>
            </a:r>
            <a:endParaRPr lang="ru-RU" sz="3200" spc="-22" dirty="0">
              <a:solidFill>
                <a:srgbClr val="000000"/>
              </a:solidFill>
              <a:latin typeface="Assistant Regular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Ожидаемый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результат;</a:t>
            </a:r>
            <a:endParaRPr lang="ru-RU" sz="3200" spc="-22" dirty="0">
              <a:solidFill>
                <a:srgbClr val="000000"/>
              </a:solidFill>
              <a:latin typeface="Assistant Regular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Тестовое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окружение.</a:t>
            </a:r>
            <a:endParaRPr lang="ru-RU" sz="3200" spc="-22" dirty="0">
              <a:solidFill>
                <a:srgbClr val="000000"/>
              </a:solidFill>
              <a:latin typeface="Assistant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50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76600" y="4229100"/>
            <a:ext cx="11734800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Один день из жизни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4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105156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Один день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57600" y="3162300"/>
            <a:ext cx="13258800" cy="582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Проверка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почты о новых </a:t>
            </a:r>
            <a:r>
              <a:rPr lang="ru-RU" sz="3200" spc="-22" dirty="0" err="1">
                <a:solidFill>
                  <a:srgbClr val="000000"/>
                </a:solidFill>
                <a:latin typeface="Assistant Regular"/>
              </a:rPr>
              <a:t>билдах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/сборках. Уточнение у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разработчиков;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Ежедневный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митинг Stand Up. Общение со всей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командой;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Комментарии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на ваши дефекты. Обсуждение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дефектов;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Задание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от вашего Team Lead, обсуждение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задач;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Написание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тест-кейсов, уточнение/обсуждение требований с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аналитиком;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Тестирование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новой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функциональности.</a:t>
            </a:r>
            <a:endParaRPr lang="ru-RU" sz="3200" spc="-22" dirty="0">
              <a:solidFill>
                <a:srgbClr val="000000"/>
              </a:solidFill>
              <a:latin typeface="Assistant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58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105156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Один день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57600" y="3162300"/>
            <a:ext cx="13258800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Ретест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(повторное тестирование) исправленных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дефектов;</a:t>
            </a:r>
          </a:p>
          <a:p>
            <a:pPr marL="514350" indent="-51435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Регрессионное тестирование;</a:t>
            </a:r>
          </a:p>
          <a:p>
            <a:pPr marL="514350" indent="-51435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Создание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отчетов о дефектах, обсуждение дефектов с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разработчиком;</a:t>
            </a:r>
          </a:p>
          <a:p>
            <a:pPr marL="514350" indent="-51435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Тестирование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требований. Общение с аналитиком,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разработчиком;</a:t>
            </a:r>
          </a:p>
          <a:p>
            <a:pPr marL="514350" indent="-514350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Результаты </a:t>
            </a: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тестирования, обсуждение результатов с </a:t>
            </a:r>
            <a:r>
              <a:rPr lang="ru-RU" sz="3200" spc="-22" dirty="0" smtClean="0">
                <a:solidFill>
                  <a:srgbClr val="000000"/>
                </a:solidFill>
                <a:latin typeface="Assistant Regular"/>
              </a:rPr>
              <a:t>руководителем.</a:t>
            </a:r>
            <a:endParaRPr lang="ru-RU" sz="3200" spc="-22" dirty="0">
              <a:solidFill>
                <a:srgbClr val="000000"/>
              </a:solidFill>
              <a:latin typeface="Assistant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64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03908" y="3619500"/>
            <a:ext cx="7168692" cy="319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Требования к </a:t>
            </a:r>
            <a:r>
              <a:rPr lang="en-US" sz="7072" dirty="0">
                <a:solidFill>
                  <a:srgbClr val="FFFFFF"/>
                </a:solidFill>
                <a:latin typeface="HK Grotesk Bold"/>
              </a:rPr>
              <a:t>Junior </a:t>
            </a:r>
            <a:r>
              <a:rPr lang="ru-RU" sz="7072" dirty="0">
                <a:solidFill>
                  <a:srgbClr val="FFFFFF"/>
                </a:solidFill>
                <a:latin typeface="HK Grotesk Bold"/>
              </a:rPr>
              <a:t>специалисту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99523" y="784108"/>
            <a:ext cx="9035594" cy="886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FFFFFF"/>
                </a:solidFill>
                <a:latin typeface="Assistant Regular"/>
              </a:rPr>
              <a:t>Знание теории </a:t>
            </a:r>
            <a:r>
              <a:rPr lang="ru-RU" sz="3200" spc="-24" dirty="0" smtClean="0">
                <a:solidFill>
                  <a:srgbClr val="FFFFFF"/>
                </a:solidFill>
                <a:latin typeface="Assistant Regular"/>
              </a:rPr>
              <a:t>тестирования;</a:t>
            </a:r>
            <a:endParaRPr lang="ru-RU" sz="3200" spc="-24" dirty="0">
              <a:solidFill>
                <a:srgbClr val="FFFFFF"/>
              </a:solidFill>
              <a:latin typeface="Assistant Regular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FFFFFF"/>
                </a:solidFill>
                <a:latin typeface="Assistant Regular"/>
              </a:rPr>
              <a:t>Умение создавать тестовую документацию - тест-кейсы, </a:t>
            </a:r>
            <a:r>
              <a:rPr lang="ru-RU" sz="3200" spc="-24" dirty="0" smtClean="0">
                <a:solidFill>
                  <a:srgbClr val="FFFFFF"/>
                </a:solidFill>
                <a:latin typeface="Assistant Regular"/>
              </a:rPr>
              <a:t>чек-листы;</a:t>
            </a:r>
            <a:endParaRPr lang="ru-RU" sz="3200" spc="-24" dirty="0">
              <a:solidFill>
                <a:srgbClr val="FFFFFF"/>
              </a:solidFill>
              <a:latin typeface="Assistant Regular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FFFFFF"/>
                </a:solidFill>
                <a:latin typeface="Assistant Regular"/>
              </a:rPr>
              <a:t>Умение создавать отчеты о дефектах и навыки работы с баг-трекинговой </a:t>
            </a:r>
            <a:r>
              <a:rPr lang="ru-RU" sz="3200" spc="-24" dirty="0" smtClean="0">
                <a:solidFill>
                  <a:srgbClr val="FFFFFF"/>
                </a:solidFill>
                <a:latin typeface="Assistant Regular"/>
              </a:rPr>
              <a:t>системой;</a:t>
            </a:r>
            <a:endParaRPr lang="ru-RU" sz="3200" spc="-24" dirty="0">
              <a:solidFill>
                <a:srgbClr val="FFFFFF"/>
              </a:solidFill>
              <a:latin typeface="Assistant Regular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FFFFFF"/>
                </a:solidFill>
                <a:latin typeface="Assistant Regular"/>
              </a:rPr>
              <a:t>Умение работать с </a:t>
            </a:r>
            <a:r>
              <a:rPr lang="ru-RU" sz="3200" spc="-24" dirty="0" smtClean="0">
                <a:solidFill>
                  <a:srgbClr val="FFFFFF"/>
                </a:solidFill>
                <a:latin typeface="Assistant Regular"/>
              </a:rPr>
              <a:t>документацией;</a:t>
            </a:r>
            <a:endParaRPr lang="ru-RU" sz="3200" spc="-24" dirty="0">
              <a:solidFill>
                <a:srgbClr val="FFFFFF"/>
              </a:solidFill>
              <a:latin typeface="Assistant Regular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FFFFFF"/>
                </a:solidFill>
                <a:latin typeface="Assistant Regular"/>
              </a:rPr>
              <a:t>Навыки проведения тестирования (функциональное и нефункциональное</a:t>
            </a:r>
            <a:r>
              <a:rPr lang="ru-RU" sz="3200" spc="-24" dirty="0" smtClean="0">
                <a:solidFill>
                  <a:srgbClr val="FFFFFF"/>
                </a:solidFill>
                <a:latin typeface="Assistant Regular"/>
              </a:rPr>
              <a:t>);</a:t>
            </a:r>
            <a:endParaRPr lang="ru-RU" sz="3200" spc="-24" dirty="0">
              <a:solidFill>
                <a:srgbClr val="FFFFFF"/>
              </a:solidFill>
              <a:latin typeface="Assistant Regular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FFFFFF"/>
                </a:solidFill>
                <a:latin typeface="Assistant Regular"/>
              </a:rPr>
              <a:t>Уверенная работа с ОС </a:t>
            </a:r>
            <a:r>
              <a:rPr lang="ru-RU" sz="3200" spc="-24" dirty="0" err="1">
                <a:solidFill>
                  <a:srgbClr val="FFFFFF"/>
                </a:solidFill>
                <a:latin typeface="Assistant Regular"/>
              </a:rPr>
              <a:t>Windows</a:t>
            </a:r>
            <a:r>
              <a:rPr lang="ru-RU" sz="3200" spc="-24" dirty="0">
                <a:solidFill>
                  <a:srgbClr val="FFFFFF"/>
                </a:solidFill>
                <a:latin typeface="Assistant Regular"/>
              </a:rPr>
              <a:t> (или Linux) и </a:t>
            </a:r>
            <a:r>
              <a:rPr lang="ru-RU" sz="3200" spc="-24" dirty="0" smtClean="0">
                <a:solidFill>
                  <a:srgbClr val="FFFFFF"/>
                </a:solidFill>
                <a:latin typeface="Assistant Regular"/>
              </a:rPr>
              <a:t>браузерами;</a:t>
            </a:r>
            <a:endParaRPr lang="ru-RU" sz="3200" spc="-24" dirty="0">
              <a:solidFill>
                <a:srgbClr val="FFFFFF"/>
              </a:solidFill>
              <a:latin typeface="Assistant Regular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4" dirty="0">
                <a:solidFill>
                  <a:srgbClr val="FFFFFF"/>
                </a:solidFill>
                <a:latin typeface="Assistant Regular"/>
              </a:rPr>
              <a:t>Умение работать с базами данных на базовом </a:t>
            </a:r>
            <a:r>
              <a:rPr lang="ru-RU" sz="3200" spc="-24" dirty="0" smtClean="0">
                <a:solidFill>
                  <a:srgbClr val="FFFFFF"/>
                </a:solidFill>
                <a:latin typeface="Assistant Regular"/>
              </a:rPr>
              <a:t>уровне.</a:t>
            </a:r>
            <a:endParaRPr lang="ru-RU" sz="3200" spc="-24" dirty="0">
              <a:solidFill>
                <a:srgbClr val="FFFFFF"/>
              </a:solidFill>
              <a:latin typeface="Assistan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92815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2333279"/>
            <a:ext cx="1290856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История </a:t>
            </a:r>
            <a:r>
              <a:rPr lang="en-US" sz="7072" dirty="0">
                <a:solidFill>
                  <a:srgbClr val="000000"/>
                </a:solidFill>
                <a:latin typeface="HK Grotesk Bold"/>
              </a:rPr>
              <a:t>GeekBrains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1" y="4548884"/>
            <a:ext cx="3886199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ru-RU" sz="4135" dirty="0">
                <a:solidFill>
                  <a:srgbClr val="731F7D"/>
                </a:solidFill>
                <a:latin typeface="Halant Medium Italics"/>
              </a:rPr>
              <a:t>2010 </a:t>
            </a:r>
            <a:r>
              <a:rPr lang="ru-RU" sz="4135" dirty="0" smtClean="0">
                <a:solidFill>
                  <a:srgbClr val="731F7D"/>
                </a:solidFill>
                <a:latin typeface="Halant Medium Italics"/>
              </a:rPr>
              <a:t>год</a:t>
            </a:r>
          </a:p>
          <a:p>
            <a:pPr algn="ctr">
              <a:lnSpc>
                <a:spcPts val="5375"/>
              </a:lnSpc>
            </a:pPr>
            <a:r>
              <a:rPr lang="ru-RU" sz="4135" dirty="0">
                <a:solidFill>
                  <a:srgbClr val="731F7D"/>
                </a:solidFill>
                <a:latin typeface="Halant Medium Italics"/>
              </a:rPr>
              <a:t>Запуск школы по </a:t>
            </a:r>
            <a:r>
              <a:rPr lang="ru-RU" sz="4135" dirty="0" smtClean="0">
                <a:solidFill>
                  <a:srgbClr val="731F7D"/>
                </a:solidFill>
                <a:latin typeface="Halant Medium Italics"/>
              </a:rPr>
              <a:t>программированию</a:t>
            </a:r>
            <a:endParaRPr lang="ru-RU" sz="4135" dirty="0">
              <a:solidFill>
                <a:srgbClr val="731F7D"/>
              </a:solidFill>
              <a:latin typeface="Halant Medium Itali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410200" y="4548884"/>
            <a:ext cx="4195390" cy="3462486"/>
            <a:chOff x="-603691" y="-28575"/>
            <a:chExt cx="5695511" cy="4616647"/>
          </a:xfrm>
        </p:grpSpPr>
        <p:sp>
          <p:nvSpPr>
            <p:cNvPr id="8" name="TextBox 8"/>
            <p:cNvSpPr txBox="1"/>
            <p:nvPr/>
          </p:nvSpPr>
          <p:spPr>
            <a:xfrm>
              <a:off x="-603691" y="-28575"/>
              <a:ext cx="5091820" cy="461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5375"/>
                </a:lnSpc>
                <a:spcBef>
                  <a:spcPct val="0"/>
                </a:spcBef>
              </a:pPr>
              <a:r>
                <a:rPr lang="ru-RU" sz="4135" dirty="0">
                  <a:solidFill>
                    <a:srgbClr val="731F7D"/>
                  </a:solidFill>
                  <a:latin typeface="Halant Medium Italics"/>
                </a:rPr>
                <a:t>Май </a:t>
              </a:r>
              <a:r>
                <a:rPr lang="ru-RU" sz="4135" dirty="0" smtClean="0">
                  <a:solidFill>
                    <a:srgbClr val="731F7D"/>
                  </a:solidFill>
                  <a:latin typeface="Halant Medium Italics"/>
                </a:rPr>
                <a:t>2014</a:t>
              </a:r>
            </a:p>
            <a:p>
              <a:pPr lvl="0" algn="ctr">
                <a:lnSpc>
                  <a:spcPts val="5375"/>
                </a:lnSpc>
                <a:spcBef>
                  <a:spcPct val="0"/>
                </a:spcBef>
              </a:pPr>
              <a:r>
                <a:rPr lang="ru-RU" sz="4135" dirty="0" smtClean="0">
                  <a:solidFill>
                    <a:srgbClr val="731F7D"/>
                  </a:solidFill>
                  <a:latin typeface="Halant Medium Italics"/>
                </a:rPr>
                <a:t>Появление </a:t>
              </a:r>
              <a:r>
                <a:rPr lang="ru-RU" sz="4135" dirty="0">
                  <a:solidFill>
                    <a:srgbClr val="731F7D"/>
                  </a:solidFill>
                  <a:latin typeface="Halant Medium Italics"/>
                </a:rPr>
                <a:t>платформы </a:t>
              </a:r>
              <a:r>
                <a:rPr lang="en-US" sz="4135" dirty="0">
                  <a:solidFill>
                    <a:srgbClr val="731F7D"/>
                  </a:solidFill>
                  <a:latin typeface="Halant Medium Italics"/>
                </a:rPr>
                <a:t>GeekBrains</a:t>
              </a:r>
            </a:p>
            <a:p>
              <a:pPr lvl="0" algn="ctr">
                <a:lnSpc>
                  <a:spcPts val="5375"/>
                </a:lnSpc>
                <a:spcBef>
                  <a:spcPct val="0"/>
                </a:spcBef>
              </a:pPr>
              <a:endParaRPr lang="ru-RU" sz="4135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27761"/>
              <a:ext cx="5091820" cy="480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 dirty="0" smtClean="0">
                  <a:solidFill>
                    <a:srgbClr val="000000"/>
                  </a:solidFill>
                  <a:latin typeface="Assistant Regular"/>
                </a:rPr>
                <a:t>.</a:t>
              </a:r>
              <a:endParaRPr lang="en-US" sz="2131" spc="-21" dirty="0">
                <a:solidFill>
                  <a:srgbClr val="000000"/>
                </a:solidFill>
                <a:latin typeface="Assistant Regular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75417" y="4548884"/>
            <a:ext cx="4572000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375"/>
              </a:lnSpc>
              <a:spcBef>
                <a:spcPct val="0"/>
              </a:spcBef>
            </a:pPr>
            <a:r>
              <a:rPr lang="ru-RU" sz="4135" dirty="0">
                <a:solidFill>
                  <a:srgbClr val="731F7D"/>
                </a:solidFill>
                <a:latin typeface="Halant Medium Italics"/>
              </a:rPr>
              <a:t>Август </a:t>
            </a:r>
            <a:r>
              <a:rPr lang="ru-RU" sz="4135" dirty="0" smtClean="0">
                <a:solidFill>
                  <a:srgbClr val="731F7D"/>
                </a:solidFill>
                <a:latin typeface="Halant Medium Italics"/>
              </a:rPr>
              <a:t>2016</a:t>
            </a:r>
          </a:p>
          <a:p>
            <a:pPr lvl="0" algn="ctr">
              <a:lnSpc>
                <a:spcPts val="5375"/>
              </a:lnSpc>
              <a:spcBef>
                <a:spcPct val="0"/>
              </a:spcBef>
            </a:pPr>
            <a:r>
              <a:rPr lang="ru-RU" sz="4135" dirty="0" smtClean="0">
                <a:solidFill>
                  <a:srgbClr val="731F7D"/>
                </a:solidFill>
                <a:latin typeface="Halant Medium Italics"/>
              </a:rPr>
              <a:t>Объединение </a:t>
            </a:r>
            <a:r>
              <a:rPr lang="ru-RU" sz="4135" dirty="0">
                <a:solidFill>
                  <a:srgbClr val="731F7D"/>
                </a:solidFill>
                <a:latin typeface="Halant Medium Italics"/>
              </a:rPr>
              <a:t>с </a:t>
            </a:r>
            <a:r>
              <a:rPr lang="en-US" sz="4135" dirty="0">
                <a:solidFill>
                  <a:srgbClr val="731F7D"/>
                </a:solidFill>
                <a:latin typeface="Halant Medium Italics"/>
              </a:rPr>
              <a:t>Mail.ru </a:t>
            </a:r>
            <a:r>
              <a:rPr lang="en-US" sz="4135" dirty="0" smtClean="0">
                <a:solidFill>
                  <a:srgbClr val="731F7D"/>
                </a:solidFill>
                <a:latin typeface="Halant Medium Italics"/>
              </a:rPr>
              <a:t>Group</a:t>
            </a:r>
            <a:endParaRPr lang="en-US" sz="4135" dirty="0">
              <a:solidFill>
                <a:srgbClr val="731F7D"/>
              </a:solidFill>
              <a:latin typeface="Halant Medium Italic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sp>
        <p:nvSpPr>
          <p:cNvPr id="10" name="TextBox 11"/>
          <p:cNvSpPr txBox="1"/>
          <p:nvPr/>
        </p:nvSpPr>
        <p:spPr>
          <a:xfrm>
            <a:off x="13563600" y="4548884"/>
            <a:ext cx="4267200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375"/>
              </a:lnSpc>
              <a:spcBef>
                <a:spcPct val="0"/>
              </a:spcBef>
            </a:pPr>
            <a:r>
              <a:rPr lang="ru-RU" sz="4135" dirty="0">
                <a:solidFill>
                  <a:srgbClr val="731F7D"/>
                </a:solidFill>
                <a:latin typeface="Halant Medium Italics"/>
              </a:rPr>
              <a:t>2017 год</a:t>
            </a:r>
          </a:p>
          <a:p>
            <a:pPr lvl="0" algn="ctr">
              <a:lnSpc>
                <a:spcPts val="5375"/>
              </a:lnSpc>
              <a:spcBef>
                <a:spcPct val="0"/>
              </a:spcBef>
            </a:pPr>
            <a:r>
              <a:rPr lang="ru-RU" sz="4135" dirty="0">
                <a:solidFill>
                  <a:srgbClr val="731F7D"/>
                </a:solidFill>
                <a:latin typeface="Halant Medium Italics"/>
              </a:rPr>
              <a:t>Первый факультет</a:t>
            </a:r>
          </a:p>
        </p:txBody>
      </p:sp>
    </p:spTree>
    <p:extLst>
      <p:ext uri="{BB962C8B-B14F-4D97-AF65-F5344CB8AC3E}">
        <p14:creationId xmlns:p14="http://schemas.microsoft.com/office/powerpoint/2010/main" val="2856006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964763"/>
            <a:ext cx="160782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Программы подготовки в </a:t>
            </a:r>
            <a:r>
              <a:rPr lang="en-US" sz="7072" dirty="0">
                <a:solidFill>
                  <a:srgbClr val="000000"/>
                </a:solidFill>
                <a:latin typeface="HK Grotesk Bold"/>
              </a:rPr>
              <a:t>GeekBrains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09800" y="3029157"/>
            <a:ext cx="13030200" cy="2690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Профессия “Тестирование ПО” - минимум 5 месяцев</a:t>
            </a:r>
          </a:p>
          <a:p>
            <a:pPr marL="457200" indent="-457200" algn="just">
              <a:lnSpc>
                <a:spcPct val="3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3200" spc="-22" dirty="0">
                <a:solidFill>
                  <a:srgbClr val="000000"/>
                </a:solidFill>
                <a:latin typeface="Assistant Regular"/>
              </a:rPr>
              <a:t>Факультет “Тестирование ПО” - минимум год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0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34400" y="419100"/>
            <a:ext cx="90678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П</a:t>
            </a:r>
            <a:r>
              <a:rPr lang="ru-RU" sz="7072" dirty="0" smtClean="0">
                <a:solidFill>
                  <a:srgbClr val="000000"/>
                </a:solidFill>
                <a:latin typeface="HK Grotesk Bold"/>
              </a:rPr>
              <a:t>рофессия </a:t>
            </a:r>
            <a:endParaRPr lang="ru-RU" sz="7072" dirty="0">
              <a:solidFill>
                <a:srgbClr val="000000"/>
              </a:solidFill>
              <a:latin typeface="HK Grotesk Bold"/>
            </a:endParaRPr>
          </a:p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“Тестирование ПО”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19886" y="2547888"/>
            <a:ext cx="8724900" cy="265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В рамках профессии вы изучите: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Тестирование ПО. Уровень 1. 1 месяц.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Тестирование ПО. Уровень 2. 1 месяц.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Введение в автоматизацию тестирования. 1 месяц.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Основы баз данных. 20 уроков.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4400" y="5676900"/>
            <a:ext cx="8724900" cy="203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Дополнительные курсы: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Английский для IT-специалистов 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Как стать программистом 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Введение в GIT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4400" y="8197534"/>
            <a:ext cx="8724900" cy="1544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После обучения: 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Гарантированная стажировка GeekBrains и </a:t>
            </a:r>
            <a:r>
              <a:rPr lang="ru-RU" sz="2400" spc="-24" dirty="0" err="1">
                <a:solidFill>
                  <a:srgbClr val="000000"/>
                </a:solidFill>
                <a:latin typeface="Assistant Regular"/>
              </a:rPr>
              <a:t>Mail.Ru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ssistant Regular"/>
              </a:rPr>
              <a:t>Group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. 2 месяца</a:t>
            </a:r>
          </a:p>
        </p:txBody>
      </p:sp>
    </p:spTree>
    <p:extLst>
      <p:ext uri="{BB962C8B-B14F-4D97-AF65-F5344CB8AC3E}">
        <p14:creationId xmlns:p14="http://schemas.microsoft.com/office/powerpoint/2010/main" val="3268365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34400" y="419100"/>
            <a:ext cx="90678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 smtClean="0">
                <a:solidFill>
                  <a:srgbClr val="000000"/>
                </a:solidFill>
                <a:latin typeface="HK Grotesk Bold"/>
              </a:rPr>
              <a:t>Факультет </a:t>
            </a:r>
            <a:endParaRPr lang="ru-RU" sz="7072" dirty="0">
              <a:solidFill>
                <a:srgbClr val="000000"/>
              </a:solidFill>
              <a:latin typeface="HK Grotesk Bold"/>
            </a:endParaRPr>
          </a:p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“Тестирование ПО”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19886" y="2547888"/>
            <a:ext cx="8724900" cy="6311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50000"/>
              </a:lnSpc>
              <a:spcBef>
                <a:spcPct val="0"/>
              </a:spcBef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1 четверть: 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Как учиться эффективно. 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Введение в тестирование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Введение в тестирование. Практикум</a:t>
            </a:r>
          </a:p>
          <a:p>
            <a:pPr algn="just">
              <a:lnSpc>
                <a:spcPct val="250000"/>
              </a:lnSpc>
              <a:spcBef>
                <a:spcPct val="0"/>
              </a:spcBef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2 четверть: 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Linux. Рабочая станция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Тестирование веб-приложений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3330541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34400" y="419100"/>
            <a:ext cx="90678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 smtClean="0">
                <a:solidFill>
                  <a:srgbClr val="000000"/>
                </a:solidFill>
                <a:latin typeface="HK Grotesk Bold"/>
              </a:rPr>
              <a:t>Факультет </a:t>
            </a:r>
            <a:endParaRPr lang="ru-RU" sz="7072" dirty="0">
              <a:solidFill>
                <a:srgbClr val="000000"/>
              </a:solidFill>
              <a:latin typeface="HK Grotesk Bold"/>
            </a:endParaRPr>
          </a:p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“Тестирование ПО”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19886" y="2547888"/>
            <a:ext cx="8724900" cy="747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50000"/>
              </a:lnSpc>
              <a:spcBef>
                <a:spcPct val="0"/>
              </a:spcBef>
            </a:pPr>
            <a:r>
              <a:rPr lang="ru-RU" sz="2200" b="1" spc="-24" dirty="0">
                <a:solidFill>
                  <a:srgbClr val="000000"/>
                </a:solidFill>
                <a:latin typeface="Assistant Regular"/>
              </a:rPr>
              <a:t>3 четверть: 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200" spc="-24" dirty="0" smtClean="0">
                <a:solidFill>
                  <a:srgbClr val="000000"/>
                </a:solidFill>
                <a:latin typeface="Assistant Regular"/>
              </a:rPr>
              <a:t>Java. Уровень 1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200" spc="-24" dirty="0" smtClean="0">
                <a:solidFill>
                  <a:srgbClr val="000000"/>
                </a:solidFill>
                <a:latin typeface="Assistant Regular"/>
              </a:rPr>
              <a:t>ООП </a:t>
            </a:r>
            <a:r>
              <a:rPr lang="ru-RU" sz="2200" spc="-24" dirty="0">
                <a:solidFill>
                  <a:srgbClr val="000000"/>
                </a:solidFill>
                <a:latin typeface="Assistant Regular"/>
              </a:rPr>
              <a:t>в Java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200" spc="-24" dirty="0">
                <a:solidFill>
                  <a:srgbClr val="000000"/>
                </a:solidFill>
                <a:latin typeface="Assistant Regular"/>
              </a:rPr>
              <a:t>Java для тестировщиков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200" spc="-24" dirty="0">
                <a:solidFill>
                  <a:srgbClr val="000000"/>
                </a:solidFill>
                <a:latin typeface="Assistant Regular"/>
              </a:rPr>
              <a:t>Автоматизация тестирования. Java. Интерактивный курс</a:t>
            </a:r>
          </a:p>
          <a:p>
            <a:pPr algn="just">
              <a:lnSpc>
                <a:spcPct val="250000"/>
              </a:lnSpc>
              <a:spcBef>
                <a:spcPct val="0"/>
              </a:spcBef>
            </a:pPr>
            <a:r>
              <a:rPr lang="ru-RU" sz="2200" b="1" spc="-24" dirty="0">
                <a:solidFill>
                  <a:srgbClr val="000000"/>
                </a:solidFill>
                <a:latin typeface="Assistant Regular"/>
              </a:rPr>
              <a:t>4 четверть: 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200" spc="-24" dirty="0">
                <a:solidFill>
                  <a:srgbClr val="000000"/>
                </a:solidFill>
                <a:latin typeface="Assistant Regular"/>
              </a:rPr>
              <a:t>Тестирование мобильных приложений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200" spc="-24" dirty="0">
                <a:solidFill>
                  <a:srgbClr val="000000"/>
                </a:solidFill>
                <a:latin typeface="Assistant Regular"/>
              </a:rPr>
              <a:t>Автоматизация тестирования мобильных приложений</a:t>
            </a:r>
          </a:p>
          <a:p>
            <a:pPr marL="342900" indent="-342900" algn="just">
              <a:lnSpc>
                <a:spcPct val="2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sz="2200" spc="-24" dirty="0">
                <a:solidFill>
                  <a:srgbClr val="000000"/>
                </a:solidFill>
                <a:latin typeface="Assistant Regular"/>
              </a:rPr>
              <a:t>Командная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405692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61292" y="4620107"/>
            <a:ext cx="12445507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Что такое тестирование?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51611" y="1104900"/>
            <a:ext cx="17183989" cy="8484054"/>
            <a:chOff x="647423" y="2100914"/>
            <a:chExt cx="29200445" cy="11312076"/>
          </a:xfrm>
        </p:grpSpPr>
        <p:sp>
          <p:nvSpPr>
            <p:cNvPr id="6" name="TextBox 6"/>
            <p:cNvSpPr txBox="1"/>
            <p:nvPr/>
          </p:nvSpPr>
          <p:spPr>
            <a:xfrm>
              <a:off x="17935221" y="5148915"/>
              <a:ext cx="11912647" cy="3222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ru-RU" sz="8000" dirty="0">
                  <a:solidFill>
                    <a:srgbClr val="FFFFFF"/>
                  </a:solidFill>
                  <a:latin typeface="HK Grotesk Bold"/>
                </a:rPr>
                <a:t>Обучение </a:t>
              </a:r>
            </a:p>
            <a:p>
              <a:pPr>
                <a:lnSpc>
                  <a:spcPts val="9440"/>
                </a:lnSpc>
              </a:pPr>
              <a:r>
                <a:rPr lang="ru-RU" sz="8000" dirty="0">
                  <a:solidFill>
                    <a:srgbClr val="FFFFFF"/>
                  </a:solidFill>
                  <a:latin typeface="HK Grotesk Bold"/>
                </a:rPr>
                <a:t>в </a:t>
              </a:r>
              <a:r>
                <a:rPr lang="en-US" sz="8000" dirty="0">
                  <a:solidFill>
                    <a:srgbClr val="FFFFFF"/>
                  </a:solidFill>
                  <a:latin typeface="HK Grotesk Bold"/>
                </a:rPr>
                <a:t>GeekBrains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47423" y="2100914"/>
              <a:ext cx="13560368" cy="113120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Опытные </a:t>
              </a:r>
              <a:r>
                <a:rPr lang="ru-RU" sz="2800" spc="-59" dirty="0" smtClean="0">
                  <a:solidFill>
                    <a:srgbClr val="FFFFFF"/>
                  </a:solidFill>
                  <a:latin typeface="HK Grotesk Light"/>
                </a:rPr>
                <a:t>преподаватели-практики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Живое общение/вебинары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Программы, которые постоянно расширяются и обновляются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Помощь наставников на курсе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Помощь </a:t>
              </a:r>
              <a:r>
                <a:rPr lang="ru-RU" sz="2800" spc="-59" dirty="0" err="1">
                  <a:solidFill>
                    <a:srgbClr val="FFFFFF"/>
                  </a:solidFill>
                  <a:latin typeface="HK Grotesk Light"/>
                </a:rPr>
                <a:t>Community</a:t>
              </a: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 Manager в чатах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Помощь службы поддержки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Обратная связь с преподавателем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Возможность командной работы на факультете (смежные факультеты</a:t>
              </a:r>
              <a:r>
                <a:rPr lang="ru-RU" sz="2800" spc="-59" dirty="0" smtClean="0">
                  <a:solidFill>
                    <a:srgbClr val="FFFFFF"/>
                  </a:solidFill>
                  <a:latin typeface="HK Grotesk Light"/>
                </a:rPr>
                <a:t>)</a:t>
              </a:r>
              <a:endParaRPr lang="ru-RU" sz="2800" spc="-59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51611" y="1104900"/>
            <a:ext cx="17183989" cy="7622279"/>
            <a:chOff x="647423" y="2100914"/>
            <a:chExt cx="29200445" cy="10163042"/>
          </a:xfrm>
        </p:grpSpPr>
        <p:sp>
          <p:nvSpPr>
            <p:cNvPr id="6" name="TextBox 6"/>
            <p:cNvSpPr txBox="1"/>
            <p:nvPr/>
          </p:nvSpPr>
          <p:spPr>
            <a:xfrm>
              <a:off x="17935221" y="5148915"/>
              <a:ext cx="11912647" cy="3222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ru-RU" sz="8000" dirty="0">
                  <a:solidFill>
                    <a:srgbClr val="FFFFFF"/>
                  </a:solidFill>
                  <a:latin typeface="HK Grotesk Bold"/>
                </a:rPr>
                <a:t>Обучение </a:t>
              </a:r>
            </a:p>
            <a:p>
              <a:pPr>
                <a:lnSpc>
                  <a:spcPts val="9440"/>
                </a:lnSpc>
              </a:pPr>
              <a:r>
                <a:rPr lang="ru-RU" sz="8000" dirty="0">
                  <a:solidFill>
                    <a:srgbClr val="FFFFFF"/>
                  </a:solidFill>
                  <a:latin typeface="HK Grotesk Bold"/>
                </a:rPr>
                <a:t>в </a:t>
              </a:r>
              <a:r>
                <a:rPr lang="en-US" sz="8000" dirty="0">
                  <a:solidFill>
                    <a:srgbClr val="FFFFFF"/>
                  </a:solidFill>
                  <a:latin typeface="HK Grotesk Bold"/>
                </a:rPr>
                <a:t>GeekBrains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47423" y="2100914"/>
              <a:ext cx="13560368" cy="10163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Проекты в портфолио (смежные факультеты)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Разный контент (вебинары)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Доступный методический материал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Комьюнити начинающих </a:t>
              </a:r>
              <a:r>
                <a:rPr lang="en-US" sz="2800" spc="-59" dirty="0">
                  <a:solidFill>
                    <a:srgbClr val="FFFFFF"/>
                  </a:solidFill>
                  <a:latin typeface="HK Grotesk Light"/>
                </a:rPr>
                <a:t>QA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Тестовые стенды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sz="2800" spc="-59" dirty="0">
                  <a:solidFill>
                    <a:srgbClr val="FFFFFF"/>
                  </a:solidFill>
                  <a:latin typeface="HK Grotesk Light"/>
                </a:rPr>
                <a:t>Deadlines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Дипломы о профессиональной переподготовке (</a:t>
              </a:r>
              <a:r>
                <a:rPr lang="ru-RU" sz="2800" spc="-59" dirty="0" err="1">
                  <a:solidFill>
                    <a:srgbClr val="FFFFFF"/>
                  </a:solidFill>
                  <a:latin typeface="HK Grotesk Light"/>
                </a:rPr>
                <a:t>Гос</a:t>
              </a: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 образец)</a:t>
              </a: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ru-RU" sz="2800" spc="-59" dirty="0">
                  <a:solidFill>
                    <a:srgbClr val="FFFFFF"/>
                  </a:solidFill>
                  <a:latin typeface="HK Grotesk Light"/>
                </a:rPr>
                <a:t>Платформа – все в одном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5680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300;p52"/>
          <p:cNvPicPr preferRelativeResize="0"/>
          <p:nvPr/>
        </p:nvPicPr>
        <p:blipFill rotWithShape="1">
          <a:blip r:embed="rId2">
            <a:alphaModFix amt="33000"/>
          </a:blip>
          <a:srcRect l="3265" t="18305" r="3171" b="2892"/>
          <a:stretch/>
        </p:blipFill>
        <p:spPr>
          <a:xfrm rot="10800000">
            <a:off x="4724400" y="2895628"/>
            <a:ext cx="10630294" cy="63815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2"/>
          <p:cNvSpPr txBox="1"/>
          <p:nvPr/>
        </p:nvSpPr>
        <p:spPr>
          <a:xfrm>
            <a:off x="3657600" y="1964763"/>
            <a:ext cx="143256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Записывайтесь на карьерную консультацию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15" name="Google Shape;303;p52"/>
          <p:cNvSpPr txBox="1">
            <a:spLocks/>
          </p:cNvSpPr>
          <p:nvPr/>
        </p:nvSpPr>
        <p:spPr>
          <a:xfrm>
            <a:off x="6934200" y="4680475"/>
            <a:ext cx="1712100" cy="8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mtClean="0"/>
              <a:t>05</a:t>
            </a:r>
            <a:endParaRPr lang="ru-RU" dirty="0"/>
          </a:p>
        </p:txBody>
      </p:sp>
      <p:sp>
        <p:nvSpPr>
          <p:cNvPr id="16" name="Google Shape;304;p52"/>
          <p:cNvSpPr txBox="1">
            <a:spLocks/>
          </p:cNvSpPr>
          <p:nvPr/>
        </p:nvSpPr>
        <p:spPr>
          <a:xfrm>
            <a:off x="8646300" y="4680475"/>
            <a:ext cx="1712100" cy="8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17" name="Google Shape;305;p52"/>
          <p:cNvSpPr txBox="1">
            <a:spLocks/>
          </p:cNvSpPr>
          <p:nvPr/>
        </p:nvSpPr>
        <p:spPr>
          <a:xfrm>
            <a:off x="10358400" y="4680475"/>
            <a:ext cx="1712100" cy="8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 smtClean="0"/>
              <a:t>55</a:t>
            </a:r>
            <a:endParaRPr lang="ru-RU" dirty="0"/>
          </a:p>
        </p:txBody>
      </p:sp>
      <p:cxnSp>
        <p:nvCxnSpPr>
          <p:cNvPr id="18" name="Google Shape;306;p52"/>
          <p:cNvCxnSpPr/>
          <p:nvPr/>
        </p:nvCxnSpPr>
        <p:spPr>
          <a:xfrm>
            <a:off x="8646450" y="6086400"/>
            <a:ext cx="0" cy="657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07;p52"/>
          <p:cNvCxnSpPr/>
          <p:nvPr/>
        </p:nvCxnSpPr>
        <p:spPr>
          <a:xfrm>
            <a:off x="10376550" y="6086400"/>
            <a:ext cx="0" cy="657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308;p52"/>
          <p:cNvSpPr txBox="1">
            <a:spLocks/>
          </p:cNvSpPr>
          <p:nvPr/>
        </p:nvSpPr>
        <p:spPr>
          <a:xfrm>
            <a:off x="6933900" y="5350335"/>
            <a:ext cx="1712100" cy="36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1600" dirty="0" smtClean="0">
                <a:latin typeface="IBM Plex Sans"/>
                <a:ea typeface="IBM Plex Sans"/>
                <a:cs typeface="IBM Plex Sans"/>
                <a:sym typeface="IBM Plex Sans"/>
              </a:rPr>
              <a:t>дня</a:t>
            </a:r>
            <a:endParaRPr lang="ru-RU" sz="16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" name="Google Shape;309;p52"/>
          <p:cNvSpPr txBox="1">
            <a:spLocks/>
          </p:cNvSpPr>
          <p:nvPr/>
        </p:nvSpPr>
        <p:spPr>
          <a:xfrm>
            <a:off x="8655150" y="5350335"/>
            <a:ext cx="1712100" cy="36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1600" smtClean="0">
                <a:latin typeface="IBM Plex Sans"/>
                <a:ea typeface="IBM Plex Sans"/>
                <a:cs typeface="IBM Plex Sans"/>
                <a:sym typeface="IBM Plex Sans"/>
              </a:rPr>
              <a:t>часа</a:t>
            </a:r>
            <a:endParaRPr lang="ru-RU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" name="Google Shape;310;p52"/>
          <p:cNvSpPr txBox="1">
            <a:spLocks/>
          </p:cNvSpPr>
          <p:nvPr/>
        </p:nvSpPr>
        <p:spPr>
          <a:xfrm>
            <a:off x="10358400" y="5350335"/>
            <a:ext cx="1712100" cy="36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1600" dirty="0" smtClean="0">
                <a:latin typeface="IBM Plex Sans"/>
                <a:ea typeface="IBM Plex Sans"/>
                <a:cs typeface="IBM Plex Sans"/>
                <a:sym typeface="IBM Plex Sans"/>
              </a:rPr>
              <a:t>минут</a:t>
            </a:r>
            <a:endParaRPr lang="ru-RU" sz="16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21787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14325600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Специальные </a:t>
            </a:r>
            <a:r>
              <a:rPr lang="ru-RU" sz="7072" dirty="0" smtClean="0">
                <a:solidFill>
                  <a:srgbClr val="000000"/>
                </a:solidFill>
                <a:latin typeface="HK Grotesk Bold"/>
              </a:rPr>
              <a:t>условия - скидки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23" name="Google Shape;371;p59"/>
          <p:cNvSpPr txBox="1">
            <a:spLocks/>
          </p:cNvSpPr>
          <p:nvPr/>
        </p:nvSpPr>
        <p:spPr>
          <a:xfrm>
            <a:off x="3657600" y="5645871"/>
            <a:ext cx="6858000" cy="9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600" b="1" dirty="0">
                <a:solidFill>
                  <a:srgbClr val="5845D5"/>
                </a:solidFill>
              </a:rPr>
              <a:t>Скидка 40% (</a:t>
            </a:r>
            <a:r>
              <a:rPr lang="ru-RU" sz="5600" b="1" dirty="0" smtClean="0">
                <a:solidFill>
                  <a:srgbClr val="5845D5"/>
                </a:solidFill>
              </a:rPr>
              <a:t>14400 </a:t>
            </a:r>
            <a:r>
              <a:rPr lang="ru-RU" sz="5600" b="1" dirty="0" smtClean="0">
                <a:solidFill>
                  <a:srgbClr val="5845D5"/>
                </a:solidFill>
                <a:highlight>
                  <a:schemeClr val="lt1"/>
                </a:highlight>
              </a:rPr>
              <a:t>₽)</a:t>
            </a:r>
            <a:r>
              <a:rPr lang="ru-RU" sz="5600" b="1" dirty="0" smtClean="0">
                <a:solidFill>
                  <a:srgbClr val="5845D5"/>
                </a:solidFill>
              </a:rPr>
              <a:t> </a:t>
            </a:r>
            <a:endParaRPr lang="ru-RU" sz="5600" b="1" dirty="0">
              <a:solidFill>
                <a:srgbClr val="5845D5"/>
              </a:solidFill>
            </a:endParaRPr>
          </a:p>
        </p:txBody>
      </p:sp>
      <p:sp>
        <p:nvSpPr>
          <p:cNvPr id="24" name="Google Shape;372;p59"/>
          <p:cNvSpPr txBox="1">
            <a:spLocks/>
          </p:cNvSpPr>
          <p:nvPr/>
        </p:nvSpPr>
        <p:spPr>
          <a:xfrm>
            <a:off x="3693807" y="6537664"/>
            <a:ext cx="5609041" cy="66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dirty="0" smtClean="0">
                <a:solidFill>
                  <a:srgbClr val="FF7878"/>
                </a:solidFill>
              </a:rPr>
              <a:t>профессия “Тестирование ПО”</a:t>
            </a:r>
            <a:endParaRPr lang="ru-RU" sz="2800" dirty="0">
              <a:solidFill>
                <a:srgbClr val="FF7878"/>
              </a:solidFill>
            </a:endParaRPr>
          </a:p>
        </p:txBody>
      </p:sp>
      <p:sp>
        <p:nvSpPr>
          <p:cNvPr id="25" name="Google Shape;373;p59"/>
          <p:cNvSpPr txBox="1">
            <a:spLocks/>
          </p:cNvSpPr>
          <p:nvPr/>
        </p:nvSpPr>
        <p:spPr>
          <a:xfrm>
            <a:off x="3693806" y="3174506"/>
            <a:ext cx="7431394" cy="9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ru-RU" sz="5600" b="1" dirty="0" smtClean="0">
                <a:solidFill>
                  <a:srgbClr val="5845D5"/>
                </a:solidFill>
              </a:rPr>
              <a:t>Скидка 40% (57 </a:t>
            </a:r>
            <a:r>
              <a:rPr lang="ru-RU" sz="5600" b="1" dirty="0">
                <a:solidFill>
                  <a:srgbClr val="5845D5"/>
                </a:solidFill>
              </a:rPr>
              <a:t>6</a:t>
            </a:r>
            <a:r>
              <a:rPr lang="ru-RU" sz="5600" b="1" dirty="0" smtClean="0">
                <a:solidFill>
                  <a:srgbClr val="5845D5"/>
                </a:solidFill>
              </a:rPr>
              <a:t>00 </a:t>
            </a:r>
            <a:r>
              <a:rPr lang="ru-RU" sz="5600" b="1" dirty="0" smtClean="0">
                <a:solidFill>
                  <a:srgbClr val="5845D5"/>
                </a:solidFill>
                <a:highlight>
                  <a:schemeClr val="lt1"/>
                </a:highlight>
              </a:rPr>
              <a:t>₽)</a:t>
            </a:r>
            <a:r>
              <a:rPr lang="ru-RU" b="1" dirty="0" smtClean="0">
                <a:solidFill>
                  <a:srgbClr val="5845D5"/>
                </a:solidFill>
              </a:rPr>
              <a:t> </a:t>
            </a:r>
            <a:endParaRPr lang="ru-RU" b="1" dirty="0">
              <a:solidFill>
                <a:srgbClr val="5845D5"/>
              </a:solidFill>
            </a:endParaRPr>
          </a:p>
        </p:txBody>
      </p:sp>
      <p:sp>
        <p:nvSpPr>
          <p:cNvPr id="26" name="Google Shape;374;p59"/>
          <p:cNvSpPr txBox="1">
            <a:spLocks/>
          </p:cNvSpPr>
          <p:nvPr/>
        </p:nvSpPr>
        <p:spPr>
          <a:xfrm>
            <a:off x="3657600" y="4134806"/>
            <a:ext cx="5943600" cy="66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ru-RU" sz="2800" dirty="0" smtClean="0">
                <a:solidFill>
                  <a:srgbClr val="FF7878"/>
                </a:solidFill>
              </a:rPr>
              <a:t>факультет “Тестирование ПО”</a:t>
            </a:r>
            <a:endParaRPr lang="ru-RU" sz="2800" dirty="0">
              <a:solidFill>
                <a:srgbClr val="FF78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5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14325600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Год без забот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25" name="Google Shape;373;p59"/>
          <p:cNvSpPr txBox="1">
            <a:spLocks/>
          </p:cNvSpPr>
          <p:nvPr/>
        </p:nvSpPr>
        <p:spPr>
          <a:xfrm>
            <a:off x="3675743" y="3718094"/>
            <a:ext cx="12079594" cy="15117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ru-RU" sz="5600" b="1" dirty="0">
                <a:solidFill>
                  <a:srgbClr val="5845D5"/>
                </a:solidFill>
              </a:rPr>
              <a:t>Сначала </a:t>
            </a:r>
            <a:r>
              <a:rPr lang="ru-RU" sz="5600" b="1" dirty="0" smtClean="0">
                <a:solidFill>
                  <a:srgbClr val="5845D5"/>
                </a:solidFill>
              </a:rPr>
              <a:t>диплом,</a:t>
            </a:r>
            <a:r>
              <a:rPr lang="en-US" sz="5600" b="1" dirty="0" smtClean="0">
                <a:solidFill>
                  <a:srgbClr val="5845D5"/>
                </a:solidFill>
              </a:rPr>
              <a:t> </a:t>
            </a:r>
          </a:p>
          <a:p>
            <a:pPr algn="l">
              <a:spcBef>
                <a:spcPts val="0"/>
              </a:spcBef>
            </a:pPr>
            <a:r>
              <a:rPr lang="ru-RU" sz="5600" b="1" dirty="0" smtClean="0">
                <a:solidFill>
                  <a:srgbClr val="5845D5"/>
                </a:solidFill>
              </a:rPr>
              <a:t>Оплата </a:t>
            </a:r>
            <a:r>
              <a:rPr lang="ru-RU" sz="5600" b="1" dirty="0">
                <a:solidFill>
                  <a:srgbClr val="5845D5"/>
                </a:solidFill>
              </a:rPr>
              <a:t>- потом</a:t>
            </a:r>
          </a:p>
        </p:txBody>
      </p:sp>
      <p:sp>
        <p:nvSpPr>
          <p:cNvPr id="26" name="Google Shape;374;p59"/>
          <p:cNvSpPr txBox="1">
            <a:spLocks/>
          </p:cNvSpPr>
          <p:nvPr/>
        </p:nvSpPr>
        <p:spPr>
          <a:xfrm>
            <a:off x="3650342" y="5448300"/>
            <a:ext cx="8313057" cy="175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ru-RU" sz="2800" dirty="0">
                <a:solidFill>
                  <a:srgbClr val="FF7878"/>
                </a:solidFill>
              </a:rPr>
              <a:t>Специальная программа для тех, кто хочет получить востребованную профессию, не отвлекаясь на решение финансовых вопросов.</a:t>
            </a:r>
          </a:p>
        </p:txBody>
      </p:sp>
    </p:spTree>
    <p:extLst>
      <p:ext uri="{BB962C8B-B14F-4D97-AF65-F5344CB8AC3E}">
        <p14:creationId xmlns:p14="http://schemas.microsoft.com/office/powerpoint/2010/main" val="4054639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24000" y="2753635"/>
            <a:ext cx="8997492" cy="4257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FFFFFF"/>
                </a:solidFill>
                <a:latin typeface="HK Grotesk Bold"/>
              </a:rPr>
              <a:t>Программа рассрочки от GeekBrains и </a:t>
            </a:r>
            <a:endParaRPr lang="en-US" sz="7072" dirty="0" smtClean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8345"/>
              </a:lnSpc>
            </a:pPr>
            <a:r>
              <a:rPr lang="ru-RU" sz="7072" dirty="0" smtClean="0">
                <a:solidFill>
                  <a:srgbClr val="FFFFFF"/>
                </a:solidFill>
                <a:latin typeface="HK Grotesk Bold"/>
              </a:rPr>
              <a:t>Альфа-банк</a:t>
            </a:r>
            <a:endParaRPr lang="ru-RU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grpSp>
        <p:nvGrpSpPr>
          <p:cNvPr id="7" name="Group 4"/>
          <p:cNvGrpSpPr/>
          <p:nvPr/>
        </p:nvGrpSpPr>
        <p:grpSpPr>
          <a:xfrm>
            <a:off x="11125200" y="1230837"/>
            <a:ext cx="4790891" cy="2660194"/>
            <a:chOff x="0" y="-38100"/>
            <a:chExt cx="6387855" cy="3546928"/>
          </a:xfrm>
        </p:grpSpPr>
        <p:sp>
          <p:nvSpPr>
            <p:cNvPr id="8" name="TextBox 5"/>
            <p:cNvSpPr txBox="1"/>
            <p:nvPr/>
          </p:nvSpPr>
          <p:spPr>
            <a:xfrm>
              <a:off x="0" y="-38100"/>
              <a:ext cx="6387855" cy="616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ru-RU" sz="2999" dirty="0">
                  <a:solidFill>
                    <a:srgbClr val="57FFDC"/>
                  </a:solidFill>
                  <a:latin typeface="HK Grotesk Bold Bold"/>
                </a:rPr>
                <a:t>Обучение 12 месяцев</a:t>
              </a: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0" y="854425"/>
              <a:ext cx="6387855" cy="2654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ru-RU" sz="2999" spc="-59" dirty="0">
                  <a:solidFill>
                    <a:srgbClr val="FFFFFF"/>
                  </a:solidFill>
                  <a:latin typeface="HK Grotesk Light"/>
                </a:rPr>
                <a:t>Обучение без оплаты и первоначального взноса.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ru-RU" sz="2999" spc="-59" dirty="0">
                  <a:solidFill>
                    <a:srgbClr val="FFFFFF"/>
                  </a:solidFill>
                  <a:latin typeface="HK Grotesk Light"/>
                </a:rPr>
                <a:t>GeekBrains платит за тебя! </a:t>
              </a:r>
            </a:p>
          </p:txBody>
        </p:sp>
      </p:grpSp>
      <p:grpSp>
        <p:nvGrpSpPr>
          <p:cNvPr id="10" name="Group 7"/>
          <p:cNvGrpSpPr/>
          <p:nvPr/>
        </p:nvGrpSpPr>
        <p:grpSpPr>
          <a:xfrm>
            <a:off x="11125200" y="4330168"/>
            <a:ext cx="4790891" cy="1659921"/>
            <a:chOff x="0" y="-38100"/>
            <a:chExt cx="6387855" cy="2213230"/>
          </a:xfrm>
        </p:grpSpPr>
        <p:sp>
          <p:nvSpPr>
            <p:cNvPr id="11" name="TextBox 8"/>
            <p:cNvSpPr txBox="1"/>
            <p:nvPr/>
          </p:nvSpPr>
          <p:spPr>
            <a:xfrm>
              <a:off x="0" y="-38100"/>
              <a:ext cx="6387855" cy="616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ru-RU" sz="2999" dirty="0">
                  <a:solidFill>
                    <a:srgbClr val="57FFDC"/>
                  </a:solidFill>
                  <a:latin typeface="HK Grotesk Bold Bold"/>
                </a:rPr>
                <a:t>Трудоустройство</a:t>
              </a: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0" y="854425"/>
              <a:ext cx="6387855" cy="1320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ru-RU" sz="2999" spc="-59" dirty="0">
                  <a:solidFill>
                    <a:srgbClr val="FFFFFF"/>
                  </a:solidFill>
                  <a:latin typeface="HK Grotesk Light"/>
                </a:rPr>
                <a:t>Гарантированное трудоустройство</a:t>
              </a:r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1125200" y="6429227"/>
            <a:ext cx="4790891" cy="2660194"/>
            <a:chOff x="0" y="-38100"/>
            <a:chExt cx="6387855" cy="3546926"/>
          </a:xfrm>
        </p:grpSpPr>
        <p:sp>
          <p:nvSpPr>
            <p:cNvPr id="14" name="TextBox 12"/>
            <p:cNvSpPr txBox="1"/>
            <p:nvPr/>
          </p:nvSpPr>
          <p:spPr>
            <a:xfrm>
              <a:off x="0" y="-38100"/>
              <a:ext cx="6387855" cy="616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ru-RU" sz="2999" dirty="0">
                  <a:solidFill>
                    <a:srgbClr val="57FFDC"/>
                  </a:solidFill>
                  <a:latin typeface="HK Grotesk Bold Bold"/>
                </a:rPr>
                <a:t>с 13 месяца</a:t>
              </a:r>
            </a:p>
          </p:txBody>
        </p:sp>
        <p:sp>
          <p:nvSpPr>
            <p:cNvPr id="15" name="TextBox 13"/>
            <p:cNvSpPr txBox="1"/>
            <p:nvPr/>
          </p:nvSpPr>
          <p:spPr>
            <a:xfrm>
              <a:off x="0" y="854424"/>
              <a:ext cx="6387855" cy="265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ru-RU" sz="2999" spc="-59" dirty="0">
                  <a:solidFill>
                    <a:srgbClr val="FFFFFF"/>
                  </a:solidFill>
                  <a:latin typeface="HK Grotesk Light"/>
                </a:rPr>
                <a:t>Оплата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ru-RU" sz="2999" spc="-59" dirty="0">
                  <a:solidFill>
                    <a:srgbClr val="FFFFFF"/>
                  </a:solidFill>
                  <a:latin typeface="HK Grotesk Light"/>
                </a:rPr>
                <a:t>Кредит - на 5 лет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ru-RU" sz="2999" spc="-59" dirty="0">
                  <a:solidFill>
                    <a:srgbClr val="FFFFFF"/>
                  </a:solidFill>
                  <a:latin typeface="HK Grotesk Light"/>
                </a:rPr>
                <a:t>Выплаты - от 5000 р/месяц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038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89150" y="3100845"/>
            <a:ext cx="10909700" cy="74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ru-RU" sz="4900" dirty="0" smtClean="0">
                <a:solidFill>
                  <a:srgbClr val="FFFFFF"/>
                </a:solidFill>
                <a:latin typeface="HK Grotesk Medium"/>
              </a:rPr>
              <a:t>Спасибо</a:t>
            </a:r>
            <a:r>
              <a:rPr lang="en-US" sz="4900" dirty="0" smtClean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ru-RU" sz="4900" dirty="0" smtClean="0">
                <a:solidFill>
                  <a:srgbClr val="FFFFFF"/>
                </a:solidFill>
                <a:latin typeface="HK Grotesk Medium"/>
              </a:rPr>
              <a:t>за участие! </a:t>
            </a:r>
            <a:endParaRPr lang="en-US" sz="4900" dirty="0">
              <a:solidFill>
                <a:srgbClr val="FFFFFF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038225"/>
            <a:ext cx="8115300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Тестирование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4400" y="6741848"/>
            <a:ext cx="87249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Тестирование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 - процесс, который включает в себя активности касающиеся планирования, подготовки и оценки программного продукта, а также и для определения дефектов. Для того, чтобы определить, что продукт соответствует описанным требованиям, показать, что он подходит для заявленных целей.</a:t>
            </a:r>
            <a:endParaRPr lang="en-US" sz="2400" spc="-24" dirty="0">
              <a:solidFill>
                <a:srgbClr val="000000"/>
              </a:solidFill>
              <a:latin typeface="Assistan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020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038225"/>
            <a:ext cx="8115300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Тестировщик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4400" y="6741848"/>
            <a:ext cx="8724900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Специалист по тестированию ПО 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- специалист, основная цель деятельности которого - оценка качества разрабатываемого программного обеспечения путём проверки соответствия продукта заявленным требованиям, сбора и передачи информации о несоответствиях.</a:t>
            </a:r>
            <a:endParaRPr lang="en-US" sz="2400" spc="-24" dirty="0">
              <a:solidFill>
                <a:srgbClr val="000000"/>
              </a:solidFill>
              <a:latin typeface="Assistan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5469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038225"/>
            <a:ext cx="8115300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ru-RU" sz="7072" dirty="0">
                <a:solidFill>
                  <a:srgbClr val="000000"/>
                </a:solidFill>
                <a:latin typeface="HK Grotesk Bold"/>
              </a:rPr>
              <a:t>Требования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4400" y="6741848"/>
            <a:ext cx="87249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ru-RU" sz="2400" b="1" spc="-24" dirty="0">
                <a:solidFill>
                  <a:srgbClr val="000000"/>
                </a:solidFill>
                <a:latin typeface="Assistant Regular"/>
              </a:rPr>
              <a:t>Требование - 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это описание того, какие функции и с соблюдением каких </a:t>
            </a:r>
            <a:r>
              <a:rPr lang="ru-RU" sz="2400" spc="-24" dirty="0" smtClean="0">
                <a:solidFill>
                  <a:srgbClr val="000000"/>
                </a:solidFill>
                <a:latin typeface="Assistant Regular"/>
              </a:rPr>
              <a:t>условий  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должно выполнять приложение в процессе решения </a:t>
            </a:r>
            <a:r>
              <a:rPr lang="ru-RU" sz="2400" spc="-24" dirty="0" smtClean="0">
                <a:solidFill>
                  <a:srgbClr val="000000"/>
                </a:solidFill>
                <a:latin typeface="Assistant Regular"/>
              </a:rPr>
              <a:t>полезной </a:t>
            </a:r>
            <a:r>
              <a:rPr lang="ru-RU" sz="2400" spc="-24" dirty="0">
                <a:solidFill>
                  <a:srgbClr val="000000"/>
                </a:solidFill>
                <a:latin typeface="Assistant Regular"/>
              </a:rPr>
              <a:t>для пользователя задачи</a:t>
            </a:r>
            <a:r>
              <a:rPr lang="ru-RU" sz="2400" spc="-24" dirty="0" smtClean="0">
                <a:solidFill>
                  <a:srgbClr val="000000"/>
                </a:solidFill>
                <a:latin typeface="Assistant Regular"/>
              </a:rPr>
              <a:t>.</a:t>
            </a:r>
            <a:endParaRPr lang="en-US" sz="2400" spc="-24" dirty="0">
              <a:solidFill>
                <a:srgbClr val="000000"/>
              </a:solidFill>
              <a:latin typeface="Assistan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9151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1808</Words>
  <Application>Microsoft Office PowerPoint</Application>
  <PresentationFormat>Произвольный</PresentationFormat>
  <Paragraphs>290</Paragraphs>
  <Slides>66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8" baseType="lpstr">
      <vt:lpstr>Arial</vt:lpstr>
      <vt:lpstr>IBM Plex Sans</vt:lpstr>
      <vt:lpstr>HK Grotesk Bold Bold</vt:lpstr>
      <vt:lpstr>Times New Roman</vt:lpstr>
      <vt:lpstr>Calibri</vt:lpstr>
      <vt:lpstr>HK Grotesk Light</vt:lpstr>
      <vt:lpstr>Halant Medium Italics</vt:lpstr>
      <vt:lpstr>Wingdings</vt:lpstr>
      <vt:lpstr>HK Grotesk Bold</vt:lpstr>
      <vt:lpstr>Assistant Regular</vt:lpstr>
      <vt:lpstr>HK Grotesk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Simple Technology Keynote Presentation</dc:title>
  <dc:creator>Rail_Zakirov</dc:creator>
  <cp:lastModifiedBy>Admin</cp:lastModifiedBy>
  <cp:revision>51</cp:revision>
  <dcterms:created xsi:type="dcterms:W3CDTF">2006-08-16T00:00:00Z</dcterms:created>
  <dcterms:modified xsi:type="dcterms:W3CDTF">2020-05-27T09:29:00Z</dcterms:modified>
  <dc:identifier>DAD3Sg74plk</dc:identifier>
</cp:coreProperties>
</file>